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11" r:id="rId4"/>
  </p:sldMasterIdLst>
  <p:notesMasterIdLst>
    <p:notesMasterId r:id="rId71"/>
  </p:notesMasterIdLst>
  <p:sldIdLst>
    <p:sldId id="256" r:id="rId5"/>
    <p:sldId id="258" r:id="rId6"/>
    <p:sldId id="259" r:id="rId7"/>
    <p:sldId id="322" r:id="rId8"/>
    <p:sldId id="261" r:id="rId9"/>
    <p:sldId id="262" r:id="rId10"/>
    <p:sldId id="267" r:id="rId11"/>
    <p:sldId id="268" r:id="rId12"/>
    <p:sldId id="266" r:id="rId13"/>
    <p:sldId id="333" r:id="rId14"/>
    <p:sldId id="339" r:id="rId15"/>
    <p:sldId id="335" r:id="rId16"/>
    <p:sldId id="337" r:id="rId17"/>
    <p:sldId id="348" r:id="rId18"/>
    <p:sldId id="340" r:id="rId19"/>
    <p:sldId id="349" r:id="rId20"/>
    <p:sldId id="341" r:id="rId21"/>
    <p:sldId id="350" r:id="rId22"/>
    <p:sldId id="351" r:id="rId23"/>
    <p:sldId id="324" r:id="rId24"/>
    <p:sldId id="264" r:id="rId25"/>
    <p:sldId id="265" r:id="rId26"/>
    <p:sldId id="269" r:id="rId27"/>
    <p:sldId id="352" r:id="rId28"/>
    <p:sldId id="342" r:id="rId29"/>
    <p:sldId id="353" r:id="rId30"/>
    <p:sldId id="354" r:id="rId31"/>
    <p:sldId id="343" r:id="rId32"/>
    <p:sldId id="356" r:id="rId33"/>
    <p:sldId id="357" r:id="rId34"/>
    <p:sldId id="344" r:id="rId35"/>
    <p:sldId id="355" r:id="rId36"/>
    <p:sldId id="358" r:id="rId37"/>
    <p:sldId id="325" r:id="rId38"/>
    <p:sldId id="272" r:id="rId39"/>
    <p:sldId id="327" r:id="rId40"/>
    <p:sldId id="293" r:id="rId41"/>
    <p:sldId id="328" r:id="rId42"/>
    <p:sldId id="277" r:id="rId43"/>
    <p:sldId id="329" r:id="rId44"/>
    <p:sldId id="283" r:id="rId45"/>
    <p:sldId id="359" r:id="rId46"/>
    <p:sldId id="361" r:id="rId47"/>
    <p:sldId id="360" r:id="rId48"/>
    <p:sldId id="367" r:id="rId49"/>
    <p:sldId id="362" r:id="rId50"/>
    <p:sldId id="368" r:id="rId51"/>
    <p:sldId id="369" r:id="rId52"/>
    <p:sldId id="318" r:id="rId53"/>
    <p:sldId id="291" r:id="rId54"/>
    <p:sldId id="330" r:id="rId55"/>
    <p:sldId id="297" r:id="rId56"/>
    <p:sldId id="331" r:id="rId57"/>
    <p:sldId id="294" r:id="rId58"/>
    <p:sldId id="320" r:id="rId59"/>
    <p:sldId id="313" r:id="rId60"/>
    <p:sldId id="364" r:id="rId61"/>
    <p:sldId id="365" r:id="rId62"/>
    <p:sldId id="366" r:id="rId63"/>
    <p:sldId id="370" r:id="rId64"/>
    <p:sldId id="298" r:id="rId65"/>
    <p:sldId id="299" r:id="rId66"/>
    <p:sldId id="301" r:id="rId67"/>
    <p:sldId id="321" r:id="rId68"/>
    <p:sldId id="305" r:id="rId69"/>
    <p:sldId id="306" r:id="rId7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40C707-656E-776D-6D70-E0F72DF9EC13}" v="31" dt="2020-10-22T19:50:24.029"/>
    <p1510:client id="{36525825-B2F2-117F-F290-E6920A71952D}" v="62" dt="2020-10-21T20:38:27.020"/>
    <p1510:client id="{53B80EED-4A9A-B9B0-7011-D7CFF5FF211F}" v="726" dt="2020-11-05T18:58:00.958"/>
    <p1510:client id="{A2DA388C-0093-4447-F2E4-ABB0BF3050D2}" v="10" dt="2020-10-22T19:13:18.929"/>
    <p1510:client id="{A7A7D981-1966-0C26-9AE7-7F6384DBB1BB}" v="365" dt="2020-11-04T19:23:07.266"/>
    <p1510:client id="{C28CDDDA-A70F-4FC0-C571-89E9CE1C4329}" v="125" dt="2020-10-22T17:48:48.218"/>
    <p1510:client id="{E030E595-CE03-8947-ADEC-6B74F27D6527}" v="408" dt="2020-10-21T19:29:18.7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229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D0DFB-0FA7-CE4D-8DDC-84E7DC0A0D2F}" type="datetimeFigureOut">
              <a:rPr lang="en-US" smtClean="0"/>
              <a:t>11/5/2020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6C1D99-D2E8-464C-9962-5ECA38CEAB7C}" type="slidenum">
              <a:rPr lang="en-US" smtClean="0"/>
              <a:t>‹#›</a:t>
            </a:fld>
            <a:endParaRPr lang="en-US"/>
          </a:p>
        </p:txBody>
      </p:sp>
    </p:spTree>
    <p:extLst>
      <p:ext uri="{BB962C8B-B14F-4D97-AF65-F5344CB8AC3E}">
        <p14:creationId xmlns:p14="http://schemas.microsoft.com/office/powerpoint/2010/main" val="305040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a:t>
            </a:fld>
            <a:endParaRPr lang="en-US"/>
          </a:p>
        </p:txBody>
      </p:sp>
    </p:spTree>
    <p:extLst>
      <p:ext uri="{BB962C8B-B14F-4D97-AF65-F5344CB8AC3E}">
        <p14:creationId xmlns:p14="http://schemas.microsoft.com/office/powerpoint/2010/main" val="4037090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14</a:t>
            </a:fld>
            <a:endParaRPr lang="en-US"/>
          </a:p>
        </p:txBody>
      </p:sp>
    </p:spTree>
    <p:extLst>
      <p:ext uri="{BB962C8B-B14F-4D97-AF65-F5344CB8AC3E}">
        <p14:creationId xmlns:p14="http://schemas.microsoft.com/office/powerpoint/2010/main" val="2871755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15</a:t>
            </a:fld>
            <a:endParaRPr lang="en-US"/>
          </a:p>
        </p:txBody>
      </p:sp>
    </p:spTree>
    <p:extLst>
      <p:ext uri="{BB962C8B-B14F-4D97-AF65-F5344CB8AC3E}">
        <p14:creationId xmlns:p14="http://schemas.microsoft.com/office/powerpoint/2010/main" val="930604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16</a:t>
            </a:fld>
            <a:endParaRPr lang="en-US"/>
          </a:p>
        </p:txBody>
      </p:sp>
    </p:spTree>
    <p:extLst>
      <p:ext uri="{BB962C8B-B14F-4D97-AF65-F5344CB8AC3E}">
        <p14:creationId xmlns:p14="http://schemas.microsoft.com/office/powerpoint/2010/main" val="1832815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23</a:t>
            </a:fld>
            <a:endParaRPr lang="en-US"/>
          </a:p>
        </p:txBody>
      </p:sp>
    </p:spTree>
    <p:extLst>
      <p:ext uri="{BB962C8B-B14F-4D97-AF65-F5344CB8AC3E}">
        <p14:creationId xmlns:p14="http://schemas.microsoft.com/office/powerpoint/2010/main" val="1907370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24</a:t>
            </a:fld>
            <a:endParaRPr lang="en-US"/>
          </a:p>
        </p:txBody>
      </p:sp>
    </p:spTree>
    <p:extLst>
      <p:ext uri="{BB962C8B-B14F-4D97-AF65-F5344CB8AC3E}">
        <p14:creationId xmlns:p14="http://schemas.microsoft.com/office/powerpoint/2010/main" val="417439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36</a:t>
            </a:fld>
            <a:endParaRPr lang="en-US"/>
          </a:p>
        </p:txBody>
      </p:sp>
    </p:spTree>
    <p:extLst>
      <p:ext uri="{BB962C8B-B14F-4D97-AF65-F5344CB8AC3E}">
        <p14:creationId xmlns:p14="http://schemas.microsoft.com/office/powerpoint/2010/main" val="25781012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37</a:t>
            </a:fld>
            <a:endParaRPr lang="en-US"/>
          </a:p>
        </p:txBody>
      </p:sp>
    </p:spTree>
    <p:extLst>
      <p:ext uri="{BB962C8B-B14F-4D97-AF65-F5344CB8AC3E}">
        <p14:creationId xmlns:p14="http://schemas.microsoft.com/office/powerpoint/2010/main" val="4268963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38</a:t>
            </a:fld>
            <a:endParaRPr lang="en-US"/>
          </a:p>
        </p:txBody>
      </p:sp>
    </p:spTree>
    <p:extLst>
      <p:ext uri="{BB962C8B-B14F-4D97-AF65-F5344CB8AC3E}">
        <p14:creationId xmlns:p14="http://schemas.microsoft.com/office/powerpoint/2010/main" val="10860047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40</a:t>
            </a:fld>
            <a:endParaRPr lang="en-US"/>
          </a:p>
        </p:txBody>
      </p:sp>
    </p:spTree>
    <p:extLst>
      <p:ext uri="{BB962C8B-B14F-4D97-AF65-F5344CB8AC3E}">
        <p14:creationId xmlns:p14="http://schemas.microsoft.com/office/powerpoint/2010/main" val="5633708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41</a:t>
            </a:fld>
            <a:endParaRPr lang="en-US"/>
          </a:p>
        </p:txBody>
      </p:sp>
    </p:spTree>
    <p:extLst>
      <p:ext uri="{BB962C8B-B14F-4D97-AF65-F5344CB8AC3E}">
        <p14:creationId xmlns:p14="http://schemas.microsoft.com/office/powerpoint/2010/main" val="1431102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a:t>
            </a:fld>
            <a:endParaRPr lang="en-US"/>
          </a:p>
        </p:txBody>
      </p:sp>
    </p:spTree>
    <p:extLst>
      <p:ext uri="{BB962C8B-B14F-4D97-AF65-F5344CB8AC3E}">
        <p14:creationId xmlns:p14="http://schemas.microsoft.com/office/powerpoint/2010/main" val="2905103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42</a:t>
            </a:fld>
            <a:endParaRPr lang="en-US"/>
          </a:p>
        </p:txBody>
      </p:sp>
    </p:spTree>
    <p:extLst>
      <p:ext uri="{BB962C8B-B14F-4D97-AF65-F5344CB8AC3E}">
        <p14:creationId xmlns:p14="http://schemas.microsoft.com/office/powerpoint/2010/main" val="4835098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49</a:t>
            </a:fld>
            <a:endParaRPr lang="en-US"/>
          </a:p>
        </p:txBody>
      </p:sp>
    </p:spTree>
    <p:extLst>
      <p:ext uri="{BB962C8B-B14F-4D97-AF65-F5344CB8AC3E}">
        <p14:creationId xmlns:p14="http://schemas.microsoft.com/office/powerpoint/2010/main" val="21868283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50</a:t>
            </a:fld>
            <a:endParaRPr lang="en-US"/>
          </a:p>
        </p:txBody>
      </p:sp>
    </p:spTree>
    <p:extLst>
      <p:ext uri="{BB962C8B-B14F-4D97-AF65-F5344CB8AC3E}">
        <p14:creationId xmlns:p14="http://schemas.microsoft.com/office/powerpoint/2010/main" val="9079520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51</a:t>
            </a:fld>
            <a:endParaRPr lang="en-US"/>
          </a:p>
        </p:txBody>
      </p:sp>
    </p:spTree>
    <p:extLst>
      <p:ext uri="{BB962C8B-B14F-4D97-AF65-F5344CB8AC3E}">
        <p14:creationId xmlns:p14="http://schemas.microsoft.com/office/powerpoint/2010/main" val="33691386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52</a:t>
            </a:fld>
            <a:endParaRPr lang="en-US"/>
          </a:p>
        </p:txBody>
      </p:sp>
    </p:spTree>
    <p:extLst>
      <p:ext uri="{BB962C8B-B14F-4D97-AF65-F5344CB8AC3E}">
        <p14:creationId xmlns:p14="http://schemas.microsoft.com/office/powerpoint/2010/main" val="39676138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53</a:t>
            </a:fld>
            <a:endParaRPr lang="en-US"/>
          </a:p>
        </p:txBody>
      </p:sp>
    </p:spTree>
    <p:extLst>
      <p:ext uri="{BB962C8B-B14F-4D97-AF65-F5344CB8AC3E}">
        <p14:creationId xmlns:p14="http://schemas.microsoft.com/office/powerpoint/2010/main" val="24857632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56</a:t>
            </a:fld>
            <a:endParaRPr lang="en-US"/>
          </a:p>
        </p:txBody>
      </p:sp>
    </p:spTree>
    <p:extLst>
      <p:ext uri="{BB962C8B-B14F-4D97-AF65-F5344CB8AC3E}">
        <p14:creationId xmlns:p14="http://schemas.microsoft.com/office/powerpoint/2010/main" val="15715239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57</a:t>
            </a:fld>
            <a:endParaRPr lang="en-US"/>
          </a:p>
        </p:txBody>
      </p:sp>
    </p:spTree>
    <p:extLst>
      <p:ext uri="{BB962C8B-B14F-4D97-AF65-F5344CB8AC3E}">
        <p14:creationId xmlns:p14="http://schemas.microsoft.com/office/powerpoint/2010/main" val="531703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61</a:t>
            </a:fld>
            <a:endParaRPr lang="en-US"/>
          </a:p>
        </p:txBody>
      </p:sp>
    </p:spTree>
    <p:extLst>
      <p:ext uri="{BB962C8B-B14F-4D97-AF65-F5344CB8AC3E}">
        <p14:creationId xmlns:p14="http://schemas.microsoft.com/office/powerpoint/2010/main" val="12232348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62</a:t>
            </a:fld>
            <a:endParaRPr lang="en-US"/>
          </a:p>
        </p:txBody>
      </p:sp>
    </p:spTree>
    <p:extLst>
      <p:ext uri="{BB962C8B-B14F-4D97-AF65-F5344CB8AC3E}">
        <p14:creationId xmlns:p14="http://schemas.microsoft.com/office/powerpoint/2010/main" val="3108516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7</a:t>
            </a:fld>
            <a:endParaRPr lang="en-US"/>
          </a:p>
        </p:txBody>
      </p:sp>
    </p:spTree>
    <p:extLst>
      <p:ext uri="{BB962C8B-B14F-4D97-AF65-F5344CB8AC3E}">
        <p14:creationId xmlns:p14="http://schemas.microsoft.com/office/powerpoint/2010/main" val="26117454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63</a:t>
            </a:fld>
            <a:endParaRPr lang="en-US"/>
          </a:p>
        </p:txBody>
      </p:sp>
    </p:spTree>
    <p:extLst>
      <p:ext uri="{BB962C8B-B14F-4D97-AF65-F5344CB8AC3E}">
        <p14:creationId xmlns:p14="http://schemas.microsoft.com/office/powerpoint/2010/main" val="1501420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64</a:t>
            </a:fld>
            <a:endParaRPr lang="en-US"/>
          </a:p>
        </p:txBody>
      </p:sp>
    </p:spTree>
    <p:extLst>
      <p:ext uri="{BB962C8B-B14F-4D97-AF65-F5344CB8AC3E}">
        <p14:creationId xmlns:p14="http://schemas.microsoft.com/office/powerpoint/2010/main" val="3257455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8</a:t>
            </a:fld>
            <a:endParaRPr lang="en-US"/>
          </a:p>
        </p:txBody>
      </p:sp>
    </p:spTree>
    <p:extLst>
      <p:ext uri="{BB962C8B-B14F-4D97-AF65-F5344CB8AC3E}">
        <p14:creationId xmlns:p14="http://schemas.microsoft.com/office/powerpoint/2010/main" val="62043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9</a:t>
            </a:fld>
            <a:endParaRPr lang="en-US"/>
          </a:p>
        </p:txBody>
      </p:sp>
    </p:spTree>
    <p:extLst>
      <p:ext uri="{BB962C8B-B14F-4D97-AF65-F5344CB8AC3E}">
        <p14:creationId xmlns:p14="http://schemas.microsoft.com/office/powerpoint/2010/main" val="4032205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10</a:t>
            </a:fld>
            <a:endParaRPr lang="en-US"/>
          </a:p>
        </p:txBody>
      </p:sp>
    </p:spTree>
    <p:extLst>
      <p:ext uri="{BB962C8B-B14F-4D97-AF65-F5344CB8AC3E}">
        <p14:creationId xmlns:p14="http://schemas.microsoft.com/office/powerpoint/2010/main" val="1571319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11</a:t>
            </a:fld>
            <a:endParaRPr lang="en-US"/>
          </a:p>
        </p:txBody>
      </p:sp>
    </p:spTree>
    <p:extLst>
      <p:ext uri="{BB962C8B-B14F-4D97-AF65-F5344CB8AC3E}">
        <p14:creationId xmlns:p14="http://schemas.microsoft.com/office/powerpoint/2010/main" val="1650104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12</a:t>
            </a:fld>
            <a:endParaRPr lang="en-US"/>
          </a:p>
        </p:txBody>
      </p:sp>
    </p:spTree>
    <p:extLst>
      <p:ext uri="{BB962C8B-B14F-4D97-AF65-F5344CB8AC3E}">
        <p14:creationId xmlns:p14="http://schemas.microsoft.com/office/powerpoint/2010/main" val="292443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13</a:t>
            </a:fld>
            <a:endParaRPr lang="en-US"/>
          </a:p>
        </p:txBody>
      </p:sp>
    </p:spTree>
    <p:extLst>
      <p:ext uri="{BB962C8B-B14F-4D97-AF65-F5344CB8AC3E}">
        <p14:creationId xmlns:p14="http://schemas.microsoft.com/office/powerpoint/2010/main" val="3833053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D7B4D42-FA5A-4856-B765-ED1C50E5F125}" type="datetime1">
              <a:rPr lang="en-US" smtClean="0"/>
              <a:t>11/5/2020</a:t>
            </a:fld>
            <a:endParaRPr lang="en-US"/>
          </a:p>
        </p:txBody>
      </p:sp>
      <p:sp>
        <p:nvSpPr>
          <p:cNvPr id="5" name="Footer Placeholder 4"/>
          <p:cNvSpPr>
            <a:spLocks noGrp="1"/>
          </p:cNvSpPr>
          <p:nvPr>
            <p:ph type="ftr" sz="quarter" idx="11"/>
          </p:nvPr>
        </p:nvSpPr>
        <p:spPr>
          <a:xfrm>
            <a:off x="2493105" y="329307"/>
            <a:ext cx="4897310"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C5A665C1-7BA9-CC40-B623-78F7D2DB8FAB}" type="slidenum">
              <a:rPr lang="en-US" smtClean="0"/>
              <a:t>‹#›</a:t>
            </a:fld>
            <a:endParaRPr lang="en-US"/>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6714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BEEA1A-6847-4ABD-9141-4027609CB83A}" type="datetime1">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828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EE3109-56E4-44CD-A5A6-7D8BE59AD574}" type="datetime1">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6500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33CA1E-CAF0-48C0-AFEB-29921ABE0B1C}" type="datetime1">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97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9E15FD-0332-46D6-AD60-09A72351ECD1}" type="datetime1">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6760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323504-8866-48BC-A669-FB393358C919}" type="datetime1">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129172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CDBD2B-1CE8-4748-9E40-DB9367F1D6C6}" type="datetime1">
              <a:rPr lang="en-US" smtClean="0"/>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A665C1-7BA9-CC40-B623-78F7D2DB8FAB}" type="slidenum">
              <a:rPr lang="en-US" smtClean="0"/>
              <a:t>‹#›</a:t>
            </a:fld>
            <a:endParaRPr lang="en-US"/>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174832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93798A-8862-4798-A7C3-B28E6EA1403E}" type="datetime1">
              <a:rPr lang="en-US" smtClean="0"/>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665C1-7BA9-CC40-B623-78F7D2DB8FAB}" type="slidenum">
              <a:rPr lang="en-US" smtClean="0"/>
              <a:t>‹#›</a:t>
            </a:fld>
            <a:endParaRPr lang="en-US"/>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984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D620B-B7C1-4496-96C3-F6DDAE84A56F}" type="datetime1">
              <a:rPr lang="en-US" smtClean="0"/>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A665C1-7BA9-CC40-B623-78F7D2DB8FAB}" type="slidenum">
              <a:rPr lang="en-US" smtClean="0"/>
              <a:t>‹#›</a:t>
            </a:fld>
            <a:endParaRPr lang="en-US"/>
          </a:p>
        </p:txBody>
      </p:sp>
    </p:spTree>
    <p:extLst>
      <p:ext uri="{BB962C8B-B14F-4D97-AF65-F5344CB8AC3E}">
        <p14:creationId xmlns:p14="http://schemas.microsoft.com/office/powerpoint/2010/main" val="192991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C20F74-2C8D-4774-92AC-7A898D6E9FA1}" type="datetime1">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125615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B1332338-D96E-42BD-BC70-AFF40D4883F0}" type="datetime1">
              <a:rPr lang="en-US" smtClean="0"/>
              <a:t>11/5/2020</a:t>
            </a:fld>
            <a:endParaRPr lang="en-US"/>
          </a:p>
        </p:txBody>
      </p:sp>
      <p:sp>
        <p:nvSpPr>
          <p:cNvPr id="6" name="Footer Placeholder 5"/>
          <p:cNvSpPr>
            <a:spLocks noGrp="1"/>
          </p:cNvSpPr>
          <p:nvPr>
            <p:ph type="ftr" sz="quarter" idx="11"/>
          </p:nvPr>
        </p:nvSpPr>
        <p:spPr>
          <a:xfrm>
            <a:off x="1534910" y="318640"/>
            <a:ext cx="5453475" cy="320931"/>
          </a:xfrm>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446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hyperlink" Target="http://www.illinois.gov/SexualHarassment"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illinois.gov/DHR/Traini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0AAD641-F3A8-47F5-B999-493613A359F0}" type="datetime1">
              <a:rPr lang="en-US" smtClean="0"/>
              <a:t>11/5/2020</a:t>
            </a:fld>
            <a:endParaRPr lang="en-US"/>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5A665C1-7BA9-CC40-B623-78F7D2DB8FAB}" type="slidenum">
              <a:rPr lang="en-US" smtClean="0"/>
              <a:t>‹#›</a:t>
            </a:fld>
            <a:endParaRPr lang="en-US"/>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10" name="Title 10">
            <a:extLst>
              <a:ext uri="{FF2B5EF4-FFF2-40B4-BE49-F238E27FC236}">
                <a16:creationId xmlns:a16="http://schemas.microsoft.com/office/drawing/2014/main" id="{9E441ADE-1CA8-4052-B3E7-201F1E8D8688}"/>
              </a:ext>
            </a:extLst>
          </p:cNvPr>
          <p:cNvSpPr txBox="1">
            <a:spLocks/>
          </p:cNvSpPr>
          <p:nvPr userDrawn="1"/>
        </p:nvSpPr>
        <p:spPr bwMode="auto">
          <a:xfrm>
            <a:off x="797414" y="6205272"/>
            <a:ext cx="2362200" cy="511175"/>
          </a:xfrm>
          <a:prstGeom prst="rect">
            <a:avLst/>
          </a:prstGeom>
          <a:noFill/>
          <a:ln>
            <a:noFill/>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b="1">
                <a:latin typeface="Segoe UI" panose="020B0502040204020203" pitchFamily="34" charset="0"/>
                <a:ea typeface="Segoe UI" panose="020B0502040204020203" pitchFamily="34" charset="0"/>
                <a:cs typeface="Segoe UI" panose="020B0502040204020203" pitchFamily="34" charset="0"/>
              </a:rPr>
              <a:t>State of Illinois</a:t>
            </a:r>
          </a:p>
          <a:p>
            <a:pPr>
              <a:defRPr/>
            </a:pPr>
            <a:r>
              <a:rPr lang="en-US" sz="1200" b="1">
                <a:latin typeface="Segoe UI" panose="020B0502040204020203" pitchFamily="34" charset="0"/>
                <a:ea typeface="Segoe UI" panose="020B0502040204020203" pitchFamily="34" charset="0"/>
                <a:cs typeface="Segoe UI" panose="020B0502040204020203" pitchFamily="34" charset="0"/>
              </a:rPr>
              <a:t>Department of Human Rights</a:t>
            </a:r>
          </a:p>
        </p:txBody>
      </p:sp>
      <p:pic>
        <p:nvPicPr>
          <p:cNvPr id="11" name="Shape 87" descr="LOGO.png">
            <a:extLst>
              <a:ext uri="{FF2B5EF4-FFF2-40B4-BE49-F238E27FC236}">
                <a16:creationId xmlns:a16="http://schemas.microsoft.com/office/drawing/2014/main" id="{89A08E8A-7D42-40BE-B3B5-3BFF9E4EA34E}"/>
              </a:ext>
            </a:extLst>
          </p:cNvPr>
          <p:cNvPicPr preferRelativeResize="0"/>
          <p:nvPr userDrawn="1"/>
        </p:nvPicPr>
        <p:blipFill rotWithShape="1">
          <a:blip r:embed="rId14">
            <a:alphaModFix/>
          </a:blip>
          <a:srcRect r="77749"/>
          <a:stretch/>
        </p:blipFill>
        <p:spPr>
          <a:xfrm>
            <a:off x="35560" y="6126480"/>
            <a:ext cx="761854" cy="718872"/>
          </a:xfrm>
          <a:prstGeom prst="rect">
            <a:avLst/>
          </a:prstGeom>
          <a:noFill/>
          <a:ln>
            <a:noFill/>
          </a:ln>
        </p:spPr>
      </p:pic>
      <p:sp>
        <p:nvSpPr>
          <p:cNvPr id="15" name="TextBox 14">
            <a:extLst>
              <a:ext uri="{FF2B5EF4-FFF2-40B4-BE49-F238E27FC236}">
                <a16:creationId xmlns:a16="http://schemas.microsoft.com/office/drawing/2014/main" id="{1707F729-106C-42BD-9562-81971A9B343E}"/>
              </a:ext>
            </a:extLst>
          </p:cNvPr>
          <p:cNvSpPr txBox="1"/>
          <p:nvPr userDrawn="1"/>
        </p:nvSpPr>
        <p:spPr>
          <a:xfrm>
            <a:off x="4475480" y="6290012"/>
            <a:ext cx="3241040" cy="338554"/>
          </a:xfrm>
          <a:prstGeom prst="rect">
            <a:avLst/>
          </a:prstGeom>
          <a:noFill/>
        </p:spPr>
        <p:txBody>
          <a:bodyPr wrap="square" rtlCol="0">
            <a:spAutoFit/>
          </a:bodyPr>
          <a:lstStyle/>
          <a:p>
            <a:r>
              <a:rPr lang="en-US" sz="1600" b="1">
                <a:solidFill>
                  <a:srgbClr val="002060"/>
                </a:solidFill>
                <a:hlinkClick r:id="rId15">
                  <a:extLst>
                    <a:ext uri="{A12FA001-AC4F-418D-AE19-62706E023703}">
                      <ahyp:hlinkClr xmlns:ahyp="http://schemas.microsoft.com/office/drawing/2018/hyperlinkcolor" val="tx"/>
                    </a:ext>
                  </a:extLst>
                </a:hlinkClick>
              </a:rPr>
              <a:t>www.Illinois.gov/DHR/Training</a:t>
            </a:r>
            <a:r>
              <a:rPr lang="en-US" sz="1600" b="1">
                <a:solidFill>
                  <a:srgbClr val="002060"/>
                </a:solidFill>
              </a:rPr>
              <a:t> </a:t>
            </a:r>
            <a:r>
              <a:rPr lang="en-US" sz="1600" b="1">
                <a:solidFill>
                  <a:schemeClr val="accent5">
                    <a:lumMod val="50000"/>
                  </a:schemeClr>
                </a:solidFill>
              </a:rPr>
              <a:t> </a:t>
            </a:r>
          </a:p>
        </p:txBody>
      </p:sp>
      <p:sp>
        <p:nvSpPr>
          <p:cNvPr id="16" name="TextBox 15">
            <a:extLst>
              <a:ext uri="{FF2B5EF4-FFF2-40B4-BE49-F238E27FC236}">
                <a16:creationId xmlns:a16="http://schemas.microsoft.com/office/drawing/2014/main" id="{3B2126FE-98A6-4AA3-892D-923CACA93E08}"/>
              </a:ext>
            </a:extLst>
          </p:cNvPr>
          <p:cNvSpPr txBox="1"/>
          <p:nvPr userDrawn="1"/>
        </p:nvSpPr>
        <p:spPr>
          <a:xfrm>
            <a:off x="8407400" y="6195112"/>
            <a:ext cx="3611880" cy="584775"/>
          </a:xfrm>
          <a:prstGeom prst="rect">
            <a:avLst/>
          </a:prstGeom>
          <a:noFill/>
        </p:spPr>
        <p:txBody>
          <a:bodyPr wrap="square" rtlCol="0">
            <a:spAutoFit/>
          </a:bodyPr>
          <a:lstStyle/>
          <a:p>
            <a:pPr algn="ctr"/>
            <a:r>
              <a:rPr lang="en-US" sz="1600" b="1">
                <a:solidFill>
                  <a:srgbClr val="002060"/>
                </a:solidFill>
              </a:rPr>
              <a:t>Helpline: (877) 236-7703</a:t>
            </a:r>
          </a:p>
          <a:p>
            <a:pPr algn="ctr"/>
            <a:r>
              <a:rPr lang="en-US" sz="1600" b="1">
                <a:solidFill>
                  <a:srgbClr val="002060"/>
                </a:solidFill>
                <a:hlinkClick r:id="rId16">
                  <a:extLst>
                    <a:ext uri="{A12FA001-AC4F-418D-AE19-62706E023703}">
                      <ahyp:hlinkClr xmlns:ahyp="http://schemas.microsoft.com/office/drawing/2018/hyperlinkcolor" val="tx"/>
                    </a:ext>
                  </a:extLst>
                </a:hlinkClick>
              </a:rPr>
              <a:t>www.Illinois.gov/SexualHarassment</a:t>
            </a:r>
            <a:r>
              <a:rPr lang="en-US" sz="1600" b="1">
                <a:solidFill>
                  <a:srgbClr val="002060"/>
                </a:solidFill>
              </a:rPr>
              <a:t> </a:t>
            </a:r>
            <a:r>
              <a:rPr lang="en-US" sz="1600" b="1">
                <a:solidFill>
                  <a:schemeClr val="accent4"/>
                </a:solidFill>
              </a:rPr>
              <a:t> </a:t>
            </a:r>
          </a:p>
        </p:txBody>
      </p:sp>
    </p:spTree>
    <p:extLst>
      <p:ext uri="{BB962C8B-B14F-4D97-AF65-F5344CB8AC3E}">
        <p14:creationId xmlns:p14="http://schemas.microsoft.com/office/powerpoint/2010/main" val="4186556721"/>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hf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illinois.gov/SexualHarassmen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illinois.gov/DHR"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eeoc.gov/"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EB964-5E60-FE49-833A-5C1F155C8ECE}"/>
              </a:ext>
            </a:extLst>
          </p:cNvPr>
          <p:cNvSpPr>
            <a:spLocks noGrp="1"/>
          </p:cNvSpPr>
          <p:nvPr>
            <p:ph type="ctrTitle"/>
          </p:nvPr>
        </p:nvSpPr>
        <p:spPr/>
        <p:txBody>
          <a:bodyPr>
            <a:normAutofit/>
          </a:bodyPr>
          <a:lstStyle/>
          <a:p>
            <a:r>
              <a:rPr lang="en-US" sz="4000" dirty="0"/>
              <a:t>State of Illinois</a:t>
            </a:r>
            <a:br>
              <a:rPr lang="en-US" sz="4000" dirty="0"/>
            </a:br>
            <a:r>
              <a:rPr lang="en-US" sz="4000" dirty="0"/>
              <a:t>Sexual Harassment Prevention Training for Bars &amp; Restaurants</a:t>
            </a:r>
          </a:p>
        </p:txBody>
      </p:sp>
      <p:sp>
        <p:nvSpPr>
          <p:cNvPr id="3" name="Subtitle 2">
            <a:extLst>
              <a:ext uri="{FF2B5EF4-FFF2-40B4-BE49-F238E27FC236}">
                <a16:creationId xmlns:a16="http://schemas.microsoft.com/office/drawing/2014/main" id="{CF33C219-7DDA-E541-8908-DF3E6CD9C5DD}"/>
              </a:ext>
            </a:extLst>
          </p:cNvPr>
          <p:cNvSpPr>
            <a:spLocks noGrp="1"/>
          </p:cNvSpPr>
          <p:nvPr>
            <p:ph type="subTitle" idx="1"/>
          </p:nvPr>
        </p:nvSpPr>
        <p:spPr/>
        <p:txBody>
          <a:bodyPr vert="horz" lIns="91440" tIns="91440" rIns="91440" bIns="91440" rtlCol="0" anchor="t">
            <a:normAutofit/>
          </a:bodyPr>
          <a:lstStyle/>
          <a:p>
            <a:r>
              <a:rPr lang="en-US" cap="none" dirty="0"/>
              <a:t>Version 1</a:t>
            </a:r>
            <a:r>
              <a:rPr lang="en-US" dirty="0"/>
              <a:t>.0</a:t>
            </a:r>
            <a:endParaRPr lang="en-US"/>
          </a:p>
        </p:txBody>
      </p:sp>
    </p:spTree>
    <p:extLst>
      <p:ext uri="{BB962C8B-B14F-4D97-AF65-F5344CB8AC3E}">
        <p14:creationId xmlns:p14="http://schemas.microsoft.com/office/powerpoint/2010/main" val="2095612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Autofit/>
          </a:bodyPr>
          <a:lstStyle/>
          <a:p>
            <a:r>
              <a:rPr lang="en-US" sz="2800"/>
              <a:t>I. Employees and Nonemployees as </a:t>
            </a:r>
            <a:r>
              <a:rPr lang="en-US" sz="2800" b="1"/>
              <a:t>Victims </a:t>
            </a:r>
            <a:r>
              <a:rPr lang="en-US" sz="2800"/>
              <a:t>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1891724"/>
            <a:ext cx="9520158" cy="3465243"/>
          </a:xfrm>
        </p:spPr>
        <p:txBody>
          <a:bodyPr>
            <a:noAutofit/>
          </a:bodyPr>
          <a:lstStyle/>
          <a:p>
            <a:pPr algn="just"/>
            <a:r>
              <a:rPr lang="en-US" sz="1800"/>
              <a:t>The Illinois Human Rights Act </a:t>
            </a:r>
            <a:r>
              <a:rPr lang="en-US" sz="1800" b="1" u="sng"/>
              <a:t>protects</a:t>
            </a:r>
            <a:r>
              <a:rPr lang="en-US" sz="1800"/>
              <a:t> </a:t>
            </a:r>
            <a:r>
              <a:rPr lang="en-US" sz="1800" b="1"/>
              <a:t>Employees </a:t>
            </a:r>
            <a:r>
              <a:rPr lang="en-US" sz="1800"/>
              <a:t>and now</a:t>
            </a:r>
            <a:r>
              <a:rPr lang="en-US" sz="1800" b="1"/>
              <a:t> Nonemployees </a:t>
            </a:r>
            <a:r>
              <a:rPr lang="en-US" sz="1800"/>
              <a:t>from sexual harassment.</a:t>
            </a:r>
            <a:endParaRPr lang="en-US" sz="1800" b="1"/>
          </a:p>
          <a:p>
            <a:pPr lvl="1" algn="just"/>
            <a:r>
              <a:rPr lang="en-US" b="1"/>
              <a:t>Employees</a:t>
            </a:r>
            <a:r>
              <a:rPr lang="en-US"/>
              <a:t> include co-workers, supervisors and managers. </a:t>
            </a:r>
          </a:p>
          <a:p>
            <a:pPr lvl="1" algn="just"/>
            <a:r>
              <a:rPr lang="en-US" b="1"/>
              <a:t>Nonemployees </a:t>
            </a:r>
            <a:r>
              <a:rPr lang="en-US"/>
              <a:t>include persons who are not employees, but are directly performing services for an employer, such as contractors or consultants (independent contractors or gig workers).</a:t>
            </a:r>
          </a:p>
          <a:p>
            <a:pPr algn="just"/>
            <a:r>
              <a:rPr lang="en-US" sz="1800"/>
              <a:t>Victims of sexual harassment can include </a:t>
            </a:r>
            <a:r>
              <a:rPr lang="en-US" sz="1800" b="1"/>
              <a:t>Employees and Nonemployees </a:t>
            </a:r>
            <a:r>
              <a:rPr lang="en-US" sz="1800"/>
              <a:t>when sexually harassed by other Employees or Nonemployees</a:t>
            </a:r>
            <a:r>
              <a:rPr lang="en-US" sz="1800" b="1"/>
              <a:t>.</a:t>
            </a:r>
          </a:p>
          <a:p>
            <a:pPr algn="just"/>
            <a:r>
              <a:rPr lang="en-US" sz="1800"/>
              <a:t>Victims of sexual harassment can include not only the target of the sexual harassment, but also those Employees or Nonemployees who are </a:t>
            </a:r>
            <a:r>
              <a:rPr lang="en-US" sz="1800" b="1"/>
              <a:t>Bystanders or Witnesses </a:t>
            </a:r>
            <a:r>
              <a:rPr lang="en-US" sz="1800"/>
              <a:t>to the sexual harassment.</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10</a:t>
            </a:fld>
            <a:endParaRPr lang="en-US"/>
          </a:p>
        </p:txBody>
      </p:sp>
    </p:spTree>
    <p:extLst>
      <p:ext uri="{BB962C8B-B14F-4D97-AF65-F5344CB8AC3E}">
        <p14:creationId xmlns:p14="http://schemas.microsoft.com/office/powerpoint/2010/main" val="3888945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sz="2800"/>
              <a:t>I. Customers/Patrons as </a:t>
            </a:r>
            <a:r>
              <a:rPr lang="en-US" sz="2800" b="1"/>
              <a:t>Victims </a:t>
            </a:r>
            <a:r>
              <a:rPr lang="en-US" sz="2800"/>
              <a:t>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2069432"/>
            <a:ext cx="9520158" cy="3396914"/>
          </a:xfrm>
        </p:spPr>
        <p:txBody>
          <a:bodyPr>
            <a:normAutofit/>
          </a:bodyPr>
          <a:lstStyle/>
          <a:p>
            <a:pPr algn="just"/>
            <a:r>
              <a:rPr lang="en-US"/>
              <a:t>The Illinois Human Rights Act </a:t>
            </a:r>
            <a:r>
              <a:rPr lang="en-US" b="1" u="sng"/>
              <a:t>protects</a:t>
            </a:r>
            <a:r>
              <a:rPr lang="en-US"/>
              <a:t> </a:t>
            </a:r>
            <a:r>
              <a:rPr lang="en-US" b="1"/>
              <a:t>Customers/Patrons </a:t>
            </a:r>
            <a:r>
              <a:rPr lang="en-US"/>
              <a:t>from sexual harassment in “places of public accommodation,” such as stores, hotels, restaurants, theaters, museums, health clubs and hospitals.</a:t>
            </a:r>
          </a:p>
          <a:p>
            <a:pPr algn="just"/>
            <a:r>
              <a:rPr lang="en-US"/>
              <a:t>Employers that are also “places of public accommodation” are responsible for sexual harassment of Customers/Patrons when perpetrated by their </a:t>
            </a:r>
            <a:r>
              <a:rPr lang="en-US" b="1"/>
              <a:t>Employees </a:t>
            </a:r>
            <a:r>
              <a:rPr lang="en-US"/>
              <a:t>or </a:t>
            </a:r>
            <a:r>
              <a:rPr lang="en-US" b="1"/>
              <a:t>Nonemployees</a:t>
            </a:r>
            <a:r>
              <a:rPr lang="en-US"/>
              <a:t>. </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11</a:t>
            </a:fld>
            <a:endParaRPr lang="en-US"/>
          </a:p>
        </p:txBody>
      </p:sp>
    </p:spTree>
    <p:extLst>
      <p:ext uri="{BB962C8B-B14F-4D97-AF65-F5344CB8AC3E}">
        <p14:creationId xmlns:p14="http://schemas.microsoft.com/office/powerpoint/2010/main" val="3190874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sz="2800"/>
              <a:t>I. Employees and Nonemployees as </a:t>
            </a:r>
            <a:r>
              <a:rPr lang="en-US" sz="2800" b="1"/>
              <a:t>Perpetrators</a:t>
            </a:r>
            <a:r>
              <a:rPr lang="en-US" sz="2800"/>
              <a:t> 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2130481"/>
            <a:ext cx="9520158" cy="3612591"/>
          </a:xfrm>
        </p:spPr>
        <p:txBody>
          <a:bodyPr>
            <a:normAutofit fontScale="92500" lnSpcReduction="20000"/>
          </a:bodyPr>
          <a:lstStyle/>
          <a:p>
            <a:pPr algn="just"/>
            <a:r>
              <a:rPr lang="en-US"/>
              <a:t>The Illinois Human Rights Act </a:t>
            </a:r>
            <a:r>
              <a:rPr lang="en-US" b="1" u="sng"/>
              <a:t>prohibits</a:t>
            </a:r>
            <a:r>
              <a:rPr lang="en-US"/>
              <a:t> </a:t>
            </a:r>
            <a:r>
              <a:rPr lang="en-US" b="1"/>
              <a:t>Employees </a:t>
            </a:r>
            <a:r>
              <a:rPr lang="en-US"/>
              <a:t>and</a:t>
            </a:r>
            <a:r>
              <a:rPr lang="en-US" b="1"/>
              <a:t> Nonemployees </a:t>
            </a:r>
            <a:r>
              <a:rPr lang="en-US"/>
              <a:t>from engaging in sexual harassment.</a:t>
            </a:r>
            <a:endParaRPr lang="en-US" b="1"/>
          </a:p>
          <a:p>
            <a:pPr lvl="1" algn="just"/>
            <a:r>
              <a:rPr lang="en-US" sz="2000" b="1"/>
              <a:t>Employees</a:t>
            </a:r>
            <a:r>
              <a:rPr lang="en-US" sz="2000"/>
              <a:t> include co-workers, supervisors and managers.</a:t>
            </a:r>
          </a:p>
          <a:p>
            <a:pPr lvl="1" algn="just"/>
            <a:r>
              <a:rPr lang="en-US" sz="2000" b="1"/>
              <a:t>Nonemployees </a:t>
            </a:r>
            <a:r>
              <a:rPr lang="en-US" sz="2000"/>
              <a:t>include persons who are not employees, but are directly performing services for an employer, such as contractors or consultants (independent contractors or gig workers).</a:t>
            </a:r>
          </a:p>
          <a:p>
            <a:pPr algn="just"/>
            <a:r>
              <a:rPr lang="en-US"/>
              <a:t>Employers are responsible for sexual harassment perpetrated by their Employees and Nonemployees against </a:t>
            </a:r>
            <a:r>
              <a:rPr lang="en-US" b="1"/>
              <a:t>other Employees and Nonemployees.</a:t>
            </a:r>
          </a:p>
          <a:p>
            <a:pPr algn="just"/>
            <a:r>
              <a:rPr lang="en-US"/>
              <a:t>Employers are also responsible for sexual harassment perpetrated by their Employees and Nonemployees against </a:t>
            </a:r>
            <a:r>
              <a:rPr lang="en-US" b="1"/>
              <a:t>customers/patrons.</a:t>
            </a:r>
            <a:endParaRPr lang="en-US"/>
          </a:p>
          <a:p>
            <a:pPr algn="just"/>
            <a:endParaRPr lang="en-US"/>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12</a:t>
            </a:fld>
            <a:endParaRPr lang="en-US"/>
          </a:p>
        </p:txBody>
      </p:sp>
    </p:spTree>
    <p:extLst>
      <p:ext uri="{BB962C8B-B14F-4D97-AF65-F5344CB8AC3E}">
        <p14:creationId xmlns:p14="http://schemas.microsoft.com/office/powerpoint/2010/main" val="3427993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sz="2800"/>
              <a:t>I. Customers/Patrons and Third Parties as </a:t>
            </a:r>
            <a:r>
              <a:rPr lang="en-US" sz="2800" b="1"/>
              <a:t>Perpetrators </a:t>
            </a:r>
            <a:r>
              <a:rPr lang="en-US" sz="2800"/>
              <a:t>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2015732"/>
            <a:ext cx="9520158" cy="3488423"/>
          </a:xfrm>
        </p:spPr>
        <p:txBody>
          <a:bodyPr>
            <a:noAutofit/>
          </a:bodyPr>
          <a:lstStyle/>
          <a:p>
            <a:pPr algn="just"/>
            <a:r>
              <a:rPr lang="en-US"/>
              <a:t>The Illinois Human Rights Act </a:t>
            </a:r>
            <a:r>
              <a:rPr lang="en-US" b="1" u="sng"/>
              <a:t>prohibits</a:t>
            </a:r>
            <a:r>
              <a:rPr lang="en-US"/>
              <a:t> sexual harassment of Employees and Nonemployees by </a:t>
            </a:r>
            <a:r>
              <a:rPr lang="en-US" b="1"/>
              <a:t>Customers/Patrons </a:t>
            </a:r>
            <a:r>
              <a:rPr lang="en-US"/>
              <a:t>and </a:t>
            </a:r>
            <a:r>
              <a:rPr lang="en-US" b="1"/>
              <a:t>Third Parties</a:t>
            </a:r>
            <a:r>
              <a:rPr lang="en-US"/>
              <a:t>.</a:t>
            </a:r>
          </a:p>
          <a:p>
            <a:pPr lvl="1" algn="just"/>
            <a:r>
              <a:rPr lang="en-US"/>
              <a:t>Employers are responsible for sexual harassment of their Employees and Nonemployees by </a:t>
            </a:r>
            <a:r>
              <a:rPr lang="en-US" b="1"/>
              <a:t>Customers/Patrons</a:t>
            </a:r>
            <a:r>
              <a:rPr lang="en-US"/>
              <a:t>.</a:t>
            </a:r>
          </a:p>
          <a:p>
            <a:pPr lvl="1" algn="just"/>
            <a:r>
              <a:rPr lang="en-US"/>
              <a:t>Employers are also responsible for sexual harassment of their Employees and Nonemployees by </a:t>
            </a:r>
            <a:r>
              <a:rPr lang="en-US" b="1"/>
              <a:t>Third Parties </a:t>
            </a:r>
            <a:r>
              <a:rPr lang="en-US"/>
              <a:t>such as sales representatives, vendors, and/or delivery persons.</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13</a:t>
            </a:fld>
            <a:endParaRPr lang="en-US"/>
          </a:p>
        </p:txBody>
      </p:sp>
    </p:spTree>
    <p:extLst>
      <p:ext uri="{BB962C8B-B14F-4D97-AF65-F5344CB8AC3E}">
        <p14:creationId xmlns:p14="http://schemas.microsoft.com/office/powerpoint/2010/main" val="3209510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a:xfrm>
            <a:off x="1534696" y="795113"/>
            <a:ext cx="9520158" cy="1090697"/>
          </a:xfrm>
        </p:spPr>
        <p:txBody>
          <a:bodyPr>
            <a:noAutofit/>
          </a:bodyPr>
          <a:lstStyle/>
          <a:p>
            <a:r>
              <a:rPr lang="en-US"/>
              <a:t>Workplace Scenarios</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290103" y="2124925"/>
            <a:ext cx="9520158" cy="2534353"/>
          </a:xfrm>
        </p:spPr>
        <p:txBody>
          <a:bodyPr>
            <a:noAutofit/>
          </a:bodyPr>
          <a:lstStyle/>
          <a:p>
            <a:pPr marL="0" indent="0" algn="just">
              <a:buNone/>
            </a:pPr>
            <a:r>
              <a:rPr lang="en-US" sz="1800" dirty="0"/>
              <a:t>The information provided in this training, including the scenarios described in the following vignettes do not, and are not intended to, constitute legal advice.  Instead, all information, content, and materials available in this training are for informational purposes only. Participants of this training should contact their attorney to obtain legal advice regarding a specific legal matter.</a:t>
            </a:r>
            <a:endParaRPr lang="en-US" dirty="0"/>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14</a:t>
            </a:fld>
            <a:endParaRPr lang="en-US"/>
          </a:p>
        </p:txBody>
      </p:sp>
    </p:spTree>
    <p:extLst>
      <p:ext uri="{BB962C8B-B14F-4D97-AF65-F5344CB8AC3E}">
        <p14:creationId xmlns:p14="http://schemas.microsoft.com/office/powerpoint/2010/main" val="4518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a:xfrm>
            <a:off x="1534696" y="795113"/>
            <a:ext cx="9520158" cy="827289"/>
          </a:xfrm>
        </p:spPr>
        <p:txBody>
          <a:bodyPr>
            <a:noAutofit/>
          </a:bodyPr>
          <a:lstStyle/>
          <a:p>
            <a:br>
              <a:rPr lang="en-US" dirty="0"/>
            </a:br>
            <a:br>
              <a:rPr lang="en-US" dirty="0"/>
            </a:br>
            <a:r>
              <a:rPr lang="en-US" dirty="0"/>
              <a:t>Scenario: 1                Sam’s New Job </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365363" y="1936776"/>
            <a:ext cx="9689491" cy="4001908"/>
          </a:xfrm>
        </p:spPr>
        <p:txBody>
          <a:bodyPr>
            <a:noAutofit/>
          </a:bodyPr>
          <a:lstStyle/>
          <a:p>
            <a:pPr marL="0" indent="0" algn="just">
              <a:lnSpc>
                <a:spcPct val="107000"/>
              </a:lnSpc>
              <a:spcBef>
                <a:spcPts val="0"/>
              </a:spcBef>
              <a:spcAft>
                <a:spcPts val="800"/>
              </a:spcAft>
              <a:buNone/>
              <a:defRPr/>
            </a:pPr>
            <a:r>
              <a:rPr lang="en-US" sz="1800" dirty="0">
                <a:ea typeface="+mn-lt"/>
                <a:cs typeface="+mn-lt"/>
              </a:rPr>
              <a:t>Sam applies for their first job at a restaurant. Sam is interviewed by Adrian, the manager. Sam felt the interview went well but thought the question about whether Sam is single was strange. Sam is offered a position to wait tables. Sam notes that Adrian stares from a distance but believes Adrian is just watching Sam work. Sam starts to feel uncomfortable as Adrian is always near the door to the kitchen and bumps into Sam all the time. One day Sam walks through the door and feels something on their butt. Sam turns and sees Adrian smiling and turns away quickly. Later that shift, Sam confronts Adrian about Adrian’s behavior. Adrian says to Sam, “if you like it, your job can be much easier.” </a:t>
            </a:r>
            <a:endParaRPr lang="en-US"/>
          </a:p>
          <a:p>
            <a:pPr marL="0" marR="0" lvl="0" indent="0" algn="just" defTabSz="914400" rtl="0" eaLnBrk="1" fontAlgn="auto" latinLnBrk="0" hangingPunct="1">
              <a:lnSpc>
                <a:spcPct val="107000"/>
              </a:lnSpc>
              <a:spcBef>
                <a:spcPts val="0"/>
              </a:spcBef>
              <a:spcAft>
                <a:spcPts val="800"/>
              </a:spcAft>
              <a:buClr>
                <a:srgbClr val="5FA534"/>
              </a:buClr>
              <a:buSzPct val="100000"/>
              <a:buFont typeface="Arial" panose="020B0604020202020204" pitchFamily="34" charset="0"/>
              <a:buNone/>
              <a:tabLst/>
              <a:defRPr/>
            </a:pPr>
            <a:r>
              <a:rPr kumimoji="0" lang="en-US" sz="1800" b="1" i="0" u="none" strike="noStrike" kern="1200" cap="none" spc="0" normalizeH="0" baseline="0" noProof="0" dirty="0">
                <a:ln>
                  <a:noFill/>
                </a:ln>
                <a:effectLst/>
                <a:uLnTx/>
                <a:uFillTx/>
                <a:ea typeface="+mn-ea"/>
                <a:cs typeface="+mn-cs"/>
              </a:rPr>
              <a:t>Is Sam being sexually harassed and if so, is the employer liable for Adrian’s actions?</a:t>
            </a:r>
            <a:endParaRPr lang="en-US" sz="1800" b="1" i="0" u="none" strike="noStrike" kern="1200" cap="none" spc="0" normalizeH="0" baseline="0" noProof="0" dirty="0">
              <a:ln>
                <a:noFill/>
              </a:ln>
              <a:effectLst/>
              <a:uLnTx/>
              <a:uFillTx/>
            </a:endParaRPr>
          </a:p>
          <a:p>
            <a:pPr algn="just">
              <a:buFont typeface="Arial"/>
              <a:buChar char="•"/>
              <a:defRPr/>
            </a:pPr>
            <a:r>
              <a:rPr lang="en-US" sz="1800" b="1" dirty="0">
                <a:ea typeface="+mn-lt"/>
                <a:cs typeface="+mn-lt"/>
              </a:rPr>
              <a:t>Yes</a:t>
            </a:r>
            <a:endParaRPr lang="en-US" dirty="0"/>
          </a:p>
          <a:p>
            <a:pPr algn="just">
              <a:buFont typeface="Arial"/>
              <a:buChar char="•"/>
              <a:defRPr/>
            </a:pPr>
            <a:r>
              <a:rPr lang="en-US" sz="1800" b="1" dirty="0">
                <a:ea typeface="+mn-lt"/>
                <a:cs typeface="+mn-lt"/>
              </a:rPr>
              <a:t>No</a:t>
            </a:r>
            <a:endParaRPr lang="en-US" dirty="0"/>
          </a:p>
          <a:p>
            <a:pPr marL="0" indent="0" algn="just">
              <a:lnSpc>
                <a:spcPct val="107000"/>
              </a:lnSpc>
              <a:spcBef>
                <a:spcPts val="0"/>
              </a:spcBef>
              <a:spcAft>
                <a:spcPts val="800"/>
              </a:spcAft>
              <a:buNone/>
              <a:defRPr/>
            </a:pPr>
            <a:endParaRPr lang="en-US" sz="1800" b="1" dirty="0"/>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15</a:t>
            </a:fld>
            <a:endParaRPr lang="en-US"/>
          </a:p>
        </p:txBody>
      </p:sp>
    </p:spTree>
    <p:extLst>
      <p:ext uri="{BB962C8B-B14F-4D97-AF65-F5344CB8AC3E}">
        <p14:creationId xmlns:p14="http://schemas.microsoft.com/office/powerpoint/2010/main" val="1311336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a:xfrm>
            <a:off x="1534696" y="795113"/>
            <a:ext cx="9520158" cy="846104"/>
          </a:xfrm>
        </p:spPr>
        <p:txBody>
          <a:bodyPr>
            <a:noAutofit/>
          </a:bodyPr>
          <a:lstStyle/>
          <a:p>
            <a:r>
              <a:rPr lang="en-US"/>
              <a:t>Scenario: 1                Sam’s New Job </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346548" y="2059072"/>
            <a:ext cx="9708306" cy="3879612"/>
          </a:xfrm>
        </p:spPr>
        <p:txBody>
          <a:bodyPr>
            <a:noAutofit/>
          </a:bodyPr>
          <a:lstStyle/>
          <a:p>
            <a:pPr algn="just">
              <a:buNone/>
            </a:pPr>
            <a:r>
              <a:rPr lang="en-US" sz="1800" b="1" dirty="0">
                <a:ea typeface="+mn-lt"/>
                <a:cs typeface="+mn-lt"/>
              </a:rPr>
              <a:t>Correct Answer:</a:t>
            </a:r>
            <a:r>
              <a:rPr lang="en-US" sz="1800" dirty="0">
                <a:ea typeface="+mn-lt"/>
                <a:cs typeface="+mn-lt"/>
              </a:rPr>
              <a:t> </a:t>
            </a:r>
            <a:r>
              <a:rPr lang="en-US" sz="1800" b="1" dirty="0">
                <a:ea typeface="+mn-lt"/>
                <a:cs typeface="+mn-lt"/>
              </a:rPr>
              <a:t>Yes</a:t>
            </a:r>
            <a:r>
              <a:rPr lang="en-US" sz="1800" dirty="0">
                <a:ea typeface="+mn-lt"/>
                <a:cs typeface="+mn-lt"/>
              </a:rPr>
              <a:t>. Adrian’s conduct toward Sam could be sexual harassment. </a:t>
            </a:r>
            <a:endParaRPr lang="en-US" dirty="0">
              <a:ea typeface="+mn-lt"/>
              <a:cs typeface="+mn-lt"/>
            </a:endParaRPr>
          </a:p>
          <a:p>
            <a:pPr algn="just">
              <a:buNone/>
            </a:pPr>
            <a:r>
              <a:rPr lang="en-US" sz="1800" b="1" dirty="0">
                <a:ea typeface="+mn-lt"/>
                <a:cs typeface="+mn-lt"/>
              </a:rPr>
              <a:t>Rationale: </a:t>
            </a:r>
            <a:r>
              <a:rPr lang="en-US" sz="1800" dirty="0">
                <a:ea typeface="+mn-lt"/>
                <a:cs typeface="+mn-lt"/>
              </a:rPr>
              <a:t>Adrian’s comments toward Sam could be sexual harassment given that they were sexual in nature and appear to have been unwelcome conduct.  The restaurant is automatically liable for Adrian’s actions because Adrian is in a management role and holds a position of authority. </a:t>
            </a:r>
            <a:endParaRPr lang="en-US" dirty="0"/>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16</a:t>
            </a:fld>
            <a:endParaRPr lang="en-US"/>
          </a:p>
        </p:txBody>
      </p:sp>
    </p:spTree>
    <p:extLst>
      <p:ext uri="{BB962C8B-B14F-4D97-AF65-F5344CB8AC3E}">
        <p14:creationId xmlns:p14="http://schemas.microsoft.com/office/powerpoint/2010/main" val="2274047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41B2E-9D71-4AB5-AEE0-E3AF9B02C5BF}"/>
              </a:ext>
            </a:extLst>
          </p:cNvPr>
          <p:cNvSpPr>
            <a:spLocks noGrp="1"/>
          </p:cNvSpPr>
          <p:nvPr>
            <p:ph type="title"/>
          </p:nvPr>
        </p:nvSpPr>
        <p:spPr>
          <a:xfrm>
            <a:off x="1534696" y="795113"/>
            <a:ext cx="9520158" cy="817883"/>
          </a:xfrm>
        </p:spPr>
        <p:txBody>
          <a:bodyPr>
            <a:noAutofit/>
          </a:bodyPr>
          <a:lstStyle/>
          <a:p>
            <a:r>
              <a:rPr lang="en-US" dirty="0"/>
              <a:t>Scenario: 2                 Big R’s BBQ</a:t>
            </a:r>
          </a:p>
        </p:txBody>
      </p:sp>
      <p:sp>
        <p:nvSpPr>
          <p:cNvPr id="3" name="Content Placeholder 2">
            <a:extLst>
              <a:ext uri="{FF2B5EF4-FFF2-40B4-BE49-F238E27FC236}">
                <a16:creationId xmlns:a16="http://schemas.microsoft.com/office/drawing/2014/main" id="{B06E755D-C728-4E97-BEDD-F14FF976B58F}"/>
              </a:ext>
            </a:extLst>
          </p:cNvPr>
          <p:cNvSpPr>
            <a:spLocks noGrp="1"/>
          </p:cNvSpPr>
          <p:nvPr>
            <p:ph idx="1"/>
          </p:nvPr>
        </p:nvSpPr>
        <p:spPr>
          <a:xfrm>
            <a:off x="1346548" y="2046989"/>
            <a:ext cx="9708306" cy="3733677"/>
          </a:xfrm>
        </p:spPr>
        <p:txBody>
          <a:bodyPr>
            <a:normAutofit/>
          </a:bodyPr>
          <a:lstStyle/>
          <a:p>
            <a:pPr marL="0" indent="0" algn="just">
              <a:buNone/>
            </a:pPr>
            <a:r>
              <a:rPr lang="en-US" sz="1800" dirty="0">
                <a:ea typeface="+mn-lt"/>
                <a:cs typeface="+mn-lt"/>
              </a:rPr>
              <a:t>Customer’s A, B &amp; C are frequent customers of Big R’s BBQ and they all come in for dinner one night.  They are all seated at a table close to the kitchen’s entry and exit doors.  Customer C says to Customer B, “This is the perfect spot to watch the employees go in and out of the kitchen.”  Customer A says, “Just be nice and don’t do or say anything inappropriate to the employees.”  Customer C says, “Why not, that’s what they are here for.”  Customer B says, “Yes, let’s make them work for the tips.”  As soon as Server comes over to take the order, Customer B says, “Excuse me darling, what’s your ‘special’ tonight?”  Customer B proceeds to place a hand on the Server’s backside.  The Server removes Customer B’s hand and says, “do not put your hands on me again or I will ask you to leave the restaurant.”  Customer C says, “Sweetheart, you will have to work harder for your tip now.”  </a:t>
            </a:r>
            <a:endParaRPr lang="en-US"/>
          </a:p>
        </p:txBody>
      </p:sp>
      <p:sp>
        <p:nvSpPr>
          <p:cNvPr id="4" name="Slide Number Placeholder 3">
            <a:extLst>
              <a:ext uri="{FF2B5EF4-FFF2-40B4-BE49-F238E27FC236}">
                <a16:creationId xmlns:a16="http://schemas.microsoft.com/office/drawing/2014/main" id="{2D7C0C48-D2FC-486D-8382-A58E7DA175F8}"/>
              </a:ext>
            </a:extLst>
          </p:cNvPr>
          <p:cNvSpPr>
            <a:spLocks noGrp="1"/>
          </p:cNvSpPr>
          <p:nvPr>
            <p:ph type="sldNum" sz="quarter" idx="12"/>
          </p:nvPr>
        </p:nvSpPr>
        <p:spPr/>
        <p:txBody>
          <a:bodyPr/>
          <a:lstStyle/>
          <a:p>
            <a:fld id="{C5A665C1-7BA9-CC40-B623-78F7D2DB8FAB}" type="slidenum">
              <a:rPr lang="en-US" smtClean="0"/>
              <a:t>17</a:t>
            </a:fld>
            <a:endParaRPr lang="en-US"/>
          </a:p>
        </p:txBody>
      </p:sp>
    </p:spTree>
    <p:extLst>
      <p:ext uri="{BB962C8B-B14F-4D97-AF65-F5344CB8AC3E}">
        <p14:creationId xmlns:p14="http://schemas.microsoft.com/office/powerpoint/2010/main" val="2740658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41B2E-9D71-4AB5-AEE0-E3AF9B02C5BF}"/>
              </a:ext>
            </a:extLst>
          </p:cNvPr>
          <p:cNvSpPr>
            <a:spLocks noGrp="1"/>
          </p:cNvSpPr>
          <p:nvPr>
            <p:ph type="title"/>
          </p:nvPr>
        </p:nvSpPr>
        <p:spPr>
          <a:xfrm>
            <a:off x="1534696" y="795113"/>
            <a:ext cx="9520158" cy="817883"/>
          </a:xfrm>
        </p:spPr>
        <p:txBody>
          <a:bodyPr>
            <a:noAutofit/>
          </a:bodyPr>
          <a:lstStyle/>
          <a:p>
            <a:r>
              <a:rPr lang="en-US" dirty="0"/>
              <a:t>Scenario: 2                 Big R’s BBQ</a:t>
            </a:r>
          </a:p>
        </p:txBody>
      </p:sp>
      <p:sp>
        <p:nvSpPr>
          <p:cNvPr id="3" name="Content Placeholder 2">
            <a:extLst>
              <a:ext uri="{FF2B5EF4-FFF2-40B4-BE49-F238E27FC236}">
                <a16:creationId xmlns:a16="http://schemas.microsoft.com/office/drawing/2014/main" id="{B06E755D-C728-4E97-BEDD-F14FF976B58F}"/>
              </a:ext>
            </a:extLst>
          </p:cNvPr>
          <p:cNvSpPr>
            <a:spLocks noGrp="1"/>
          </p:cNvSpPr>
          <p:nvPr>
            <p:ph idx="1"/>
          </p:nvPr>
        </p:nvSpPr>
        <p:spPr>
          <a:xfrm>
            <a:off x="1355956" y="1934101"/>
            <a:ext cx="9698898" cy="3912417"/>
          </a:xfrm>
        </p:spPr>
        <p:txBody>
          <a:bodyPr>
            <a:normAutofit/>
          </a:bodyPr>
          <a:lstStyle/>
          <a:p>
            <a:pPr>
              <a:buNone/>
            </a:pPr>
            <a:r>
              <a:rPr lang="en-US" sz="1800" b="1" dirty="0">
                <a:ea typeface="+mn-lt"/>
                <a:cs typeface="+mn-lt"/>
              </a:rPr>
              <a:t>How could this situation be addressed?</a:t>
            </a:r>
            <a:r>
              <a:rPr lang="en-US" sz="1800" dirty="0">
                <a:ea typeface="+mn-lt"/>
                <a:cs typeface="+mn-lt"/>
              </a:rPr>
              <a:t> </a:t>
            </a:r>
            <a:endParaRPr lang="en-US" dirty="0">
              <a:ea typeface="+mn-lt"/>
              <a:cs typeface="+mn-lt"/>
            </a:endParaRPr>
          </a:p>
          <a:p>
            <a:pPr marL="457200" indent="-457200">
              <a:buAutoNum type="alphaUcPeriod"/>
            </a:pPr>
            <a:r>
              <a:rPr lang="en-US" sz="1800" dirty="0">
                <a:ea typeface="+mn-lt"/>
                <a:cs typeface="+mn-lt"/>
              </a:rPr>
              <a:t>Assuming the Customers stop the unwelcome behavior, the Server </a:t>
            </a:r>
            <a:r>
              <a:rPr lang="en-US" sz="1800" i="1" dirty="0">
                <a:ea typeface="+mn-lt"/>
                <a:cs typeface="+mn-lt"/>
              </a:rPr>
              <a:t>could</a:t>
            </a:r>
            <a:r>
              <a:rPr lang="en-US" sz="1800" dirty="0">
                <a:ea typeface="+mn-lt"/>
                <a:cs typeface="+mn-lt"/>
              </a:rPr>
              <a:t> accept apologies from the Customers, alert the Owner of the situation, and proceed with service. </a:t>
            </a:r>
          </a:p>
          <a:p>
            <a:pPr marL="457200" indent="-457200">
              <a:buAutoNum type="alphaUcPeriod"/>
            </a:pPr>
            <a:r>
              <a:rPr lang="en-US" sz="1800" dirty="0">
                <a:ea typeface="+mn-lt"/>
                <a:cs typeface="+mn-lt"/>
              </a:rPr>
              <a:t>The Server asks the Owner to have another server take the Customers’ orders, and the Owner agrees. </a:t>
            </a:r>
          </a:p>
          <a:p>
            <a:pPr marL="457200" indent="-457200">
              <a:buAutoNum type="alphaUcPeriod"/>
            </a:pPr>
            <a:r>
              <a:rPr lang="en-US" sz="1800" dirty="0">
                <a:ea typeface="+mn-lt"/>
                <a:cs typeface="+mn-lt"/>
              </a:rPr>
              <a:t>The Owner tells Customers A, B &amp; C that their behavior is inappropriate and that if they continue to harass the Server or any of the staff, they will be asked to leave the restaurant.</a:t>
            </a:r>
          </a:p>
          <a:p>
            <a:pPr marL="457200" indent="-457200">
              <a:buAutoNum type="alphaUcPeriod"/>
            </a:pPr>
            <a:r>
              <a:rPr lang="en-US" sz="1800" dirty="0">
                <a:ea typeface="+mn-lt"/>
                <a:cs typeface="+mn-lt"/>
              </a:rPr>
              <a:t>All of the above.</a:t>
            </a:r>
            <a:endParaRPr lang="en-US" sz="1800"/>
          </a:p>
        </p:txBody>
      </p:sp>
      <p:sp>
        <p:nvSpPr>
          <p:cNvPr id="4" name="Slide Number Placeholder 3">
            <a:extLst>
              <a:ext uri="{FF2B5EF4-FFF2-40B4-BE49-F238E27FC236}">
                <a16:creationId xmlns:a16="http://schemas.microsoft.com/office/drawing/2014/main" id="{2D7C0C48-D2FC-486D-8382-A58E7DA175F8}"/>
              </a:ext>
            </a:extLst>
          </p:cNvPr>
          <p:cNvSpPr>
            <a:spLocks noGrp="1"/>
          </p:cNvSpPr>
          <p:nvPr>
            <p:ph type="sldNum" sz="quarter" idx="12"/>
          </p:nvPr>
        </p:nvSpPr>
        <p:spPr/>
        <p:txBody>
          <a:bodyPr/>
          <a:lstStyle/>
          <a:p>
            <a:fld id="{C5A665C1-7BA9-CC40-B623-78F7D2DB8FAB}" type="slidenum">
              <a:rPr lang="en-US" smtClean="0"/>
              <a:t>18</a:t>
            </a:fld>
            <a:endParaRPr lang="en-US"/>
          </a:p>
        </p:txBody>
      </p:sp>
    </p:spTree>
    <p:extLst>
      <p:ext uri="{BB962C8B-B14F-4D97-AF65-F5344CB8AC3E}">
        <p14:creationId xmlns:p14="http://schemas.microsoft.com/office/powerpoint/2010/main" val="1273982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41B2E-9D71-4AB5-AEE0-E3AF9B02C5BF}"/>
              </a:ext>
            </a:extLst>
          </p:cNvPr>
          <p:cNvSpPr>
            <a:spLocks noGrp="1"/>
          </p:cNvSpPr>
          <p:nvPr>
            <p:ph type="title"/>
          </p:nvPr>
        </p:nvSpPr>
        <p:spPr>
          <a:xfrm>
            <a:off x="1534696" y="795113"/>
            <a:ext cx="9520158" cy="836699"/>
          </a:xfrm>
        </p:spPr>
        <p:txBody>
          <a:bodyPr>
            <a:noAutofit/>
          </a:bodyPr>
          <a:lstStyle/>
          <a:p>
            <a:r>
              <a:rPr lang="en-US" dirty="0"/>
              <a:t>Scenario: 2                 Big R’s BBQ</a:t>
            </a:r>
          </a:p>
        </p:txBody>
      </p:sp>
      <p:sp>
        <p:nvSpPr>
          <p:cNvPr id="3" name="Content Placeholder 2">
            <a:extLst>
              <a:ext uri="{FF2B5EF4-FFF2-40B4-BE49-F238E27FC236}">
                <a16:creationId xmlns:a16="http://schemas.microsoft.com/office/drawing/2014/main" id="{B06E755D-C728-4E97-BEDD-F14FF976B58F}"/>
              </a:ext>
            </a:extLst>
          </p:cNvPr>
          <p:cNvSpPr>
            <a:spLocks noGrp="1"/>
          </p:cNvSpPr>
          <p:nvPr>
            <p:ph idx="1"/>
          </p:nvPr>
        </p:nvSpPr>
        <p:spPr>
          <a:xfrm>
            <a:off x="1355956" y="1943508"/>
            <a:ext cx="9698898" cy="3206861"/>
          </a:xfrm>
        </p:spPr>
        <p:txBody>
          <a:bodyPr>
            <a:normAutofit/>
          </a:bodyPr>
          <a:lstStyle/>
          <a:p>
            <a:pPr algn="just">
              <a:buNone/>
            </a:pPr>
            <a:r>
              <a:rPr lang="en-US" sz="1800" b="1" dirty="0">
                <a:ea typeface="+mn-lt"/>
                <a:cs typeface="+mn-lt"/>
              </a:rPr>
              <a:t>The correct answer is D</a:t>
            </a:r>
            <a:r>
              <a:rPr lang="en-US" sz="1800" dirty="0">
                <a:ea typeface="+mn-lt"/>
                <a:cs typeface="+mn-lt"/>
              </a:rPr>
              <a:t>. Each option is appropriate to address the situation. </a:t>
            </a:r>
            <a:endParaRPr lang="en-US" dirty="0"/>
          </a:p>
          <a:p>
            <a:pPr marL="0" indent="0" algn="just">
              <a:buNone/>
            </a:pPr>
            <a:r>
              <a:rPr lang="en-US" sz="1800" b="1" dirty="0">
                <a:ea typeface="+mn-lt"/>
                <a:cs typeface="+mn-lt"/>
              </a:rPr>
              <a:t>Rationale:</a:t>
            </a:r>
            <a:r>
              <a:rPr lang="en-US" sz="1800" dirty="0">
                <a:ea typeface="+mn-lt"/>
                <a:cs typeface="+mn-lt"/>
              </a:rPr>
              <a:t> If the Customers’ conduct stops, the Server could accept their apologies and proceed.  If the Server does not choose this route, the Server could ask the Owner for assistance, such as having another server take the orders. The employer is responsible for making sure their employees work in an environment that is free from harassment and discrimination, that employees know how to report sexual harassment when it occurs, and that inappropriate customer behaviors are corrected. </a:t>
            </a:r>
            <a:endParaRPr lang="en-US" dirty="0"/>
          </a:p>
        </p:txBody>
      </p:sp>
      <p:sp>
        <p:nvSpPr>
          <p:cNvPr id="4" name="Slide Number Placeholder 3">
            <a:extLst>
              <a:ext uri="{FF2B5EF4-FFF2-40B4-BE49-F238E27FC236}">
                <a16:creationId xmlns:a16="http://schemas.microsoft.com/office/drawing/2014/main" id="{2D7C0C48-D2FC-486D-8382-A58E7DA175F8}"/>
              </a:ext>
            </a:extLst>
          </p:cNvPr>
          <p:cNvSpPr>
            <a:spLocks noGrp="1"/>
          </p:cNvSpPr>
          <p:nvPr>
            <p:ph type="sldNum" sz="quarter" idx="12"/>
          </p:nvPr>
        </p:nvSpPr>
        <p:spPr/>
        <p:txBody>
          <a:bodyPr/>
          <a:lstStyle/>
          <a:p>
            <a:fld id="{C5A665C1-7BA9-CC40-B623-78F7D2DB8FAB}" type="slidenum">
              <a:rPr lang="en-US" smtClean="0"/>
              <a:t>19</a:t>
            </a:fld>
            <a:endParaRPr lang="en-US"/>
          </a:p>
        </p:txBody>
      </p:sp>
    </p:spTree>
    <p:extLst>
      <p:ext uri="{BB962C8B-B14F-4D97-AF65-F5344CB8AC3E}">
        <p14:creationId xmlns:p14="http://schemas.microsoft.com/office/powerpoint/2010/main" val="2851315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762F3-3FCC-774B-9456-8EE60B65EF3D}"/>
              </a:ext>
            </a:extLst>
          </p:cNvPr>
          <p:cNvSpPr>
            <a:spLocks noGrp="1"/>
          </p:cNvSpPr>
          <p:nvPr>
            <p:ph type="title"/>
          </p:nvPr>
        </p:nvSpPr>
        <p:spPr/>
        <p:txBody>
          <a:bodyPr/>
          <a:lstStyle/>
          <a:p>
            <a:r>
              <a:rPr lang="en-US"/>
              <a:t>Sexual Harassment Is Prohibited in Illinois</a:t>
            </a:r>
          </a:p>
        </p:txBody>
      </p:sp>
      <p:sp>
        <p:nvSpPr>
          <p:cNvPr id="3" name="Content Placeholder 2">
            <a:extLst>
              <a:ext uri="{FF2B5EF4-FFF2-40B4-BE49-F238E27FC236}">
                <a16:creationId xmlns:a16="http://schemas.microsoft.com/office/drawing/2014/main" id="{1AD2F2DF-78B9-6147-9CBD-D6FA0564E09D}"/>
              </a:ext>
            </a:extLst>
          </p:cNvPr>
          <p:cNvSpPr>
            <a:spLocks noGrp="1"/>
          </p:cNvSpPr>
          <p:nvPr>
            <p:ph idx="1"/>
          </p:nvPr>
        </p:nvSpPr>
        <p:spPr/>
        <p:txBody>
          <a:bodyPr>
            <a:normAutofit fontScale="92500" lnSpcReduction="20000"/>
          </a:bodyPr>
          <a:lstStyle/>
          <a:p>
            <a:pPr lvl="0" algn="just"/>
            <a:r>
              <a:rPr lang="en-US"/>
              <a:t>The Illinois Human Rights Act makes it a civil rights violation “[f]or any employer, employee, agent of any employer, employment agency or labor organization to engage in sexual harassment.” 775 ILCS 5/2-102(D).</a:t>
            </a:r>
          </a:p>
          <a:p>
            <a:pPr algn="just"/>
            <a:r>
              <a:rPr lang="en-US"/>
              <a:t>The Illinois General Assembly finds that tolerance of sexual harassment has a detrimental influence in workplaces by creating a hostile environment for employees, reducing productivity, and increasing legal liability.  </a:t>
            </a:r>
          </a:p>
          <a:p>
            <a:pPr algn="just"/>
            <a:r>
              <a:rPr lang="en-US"/>
              <a:t>The State of Illinois encourages employers to adopt and actively implement policies to ensure their workplaces are safe for employees to report concerns about sexual harassment without fear of retaliation, loss of status, or loss of promotional opportunities.</a:t>
            </a:r>
          </a:p>
          <a:p>
            <a:pPr lvl="0"/>
            <a:endParaRPr lang="en-US"/>
          </a:p>
        </p:txBody>
      </p:sp>
      <p:sp>
        <p:nvSpPr>
          <p:cNvPr id="4" name="Slide Number Placeholder 3">
            <a:extLst>
              <a:ext uri="{FF2B5EF4-FFF2-40B4-BE49-F238E27FC236}">
                <a16:creationId xmlns:a16="http://schemas.microsoft.com/office/drawing/2014/main" id="{737CCEDF-EA36-4B97-A04F-DFDADB1E909E}"/>
              </a:ext>
            </a:extLst>
          </p:cNvPr>
          <p:cNvSpPr>
            <a:spLocks noGrp="1"/>
          </p:cNvSpPr>
          <p:nvPr>
            <p:ph type="sldNum" sz="quarter" idx="12"/>
          </p:nvPr>
        </p:nvSpPr>
        <p:spPr/>
        <p:txBody>
          <a:bodyPr/>
          <a:lstStyle/>
          <a:p>
            <a:fld id="{C5A665C1-7BA9-CC40-B623-78F7D2DB8FAB}" type="slidenum">
              <a:rPr lang="en-US" smtClean="0"/>
              <a:t>2</a:t>
            </a:fld>
            <a:endParaRPr lang="en-US"/>
          </a:p>
        </p:txBody>
      </p:sp>
    </p:spTree>
    <p:extLst>
      <p:ext uri="{BB962C8B-B14F-4D97-AF65-F5344CB8AC3E}">
        <p14:creationId xmlns:p14="http://schemas.microsoft.com/office/powerpoint/2010/main" val="3738395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a:t>an </a:t>
            </a:r>
            <a:r>
              <a:rPr lang="en-US" b="1"/>
              <a:t>explanation of sexual harassment </a:t>
            </a:r>
            <a:r>
              <a:rPr lang="en-US"/>
              <a:t>consistent with the Illinois Human Rights Act;</a:t>
            </a:r>
          </a:p>
          <a:p>
            <a:pPr marL="514350" lvl="0" indent="-514350">
              <a:buFont typeface="+mj-lt"/>
              <a:buAutoNum type="romanUcPeriod"/>
            </a:pPr>
            <a:r>
              <a:rPr lang="en-US" b="1">
                <a:solidFill>
                  <a:srgbClr val="C00000"/>
                </a:solidFill>
              </a:rPr>
              <a:t>examples of conduct </a:t>
            </a:r>
            <a:r>
              <a:rPr lang="en-US">
                <a:solidFill>
                  <a:srgbClr val="C00000"/>
                </a:solidFill>
              </a:rPr>
              <a:t>that may constitute unlawful sexual harassment;</a:t>
            </a:r>
          </a:p>
          <a:p>
            <a:pPr marL="514350" lvl="0" indent="-514350">
              <a:buFont typeface="+mj-lt"/>
              <a:buAutoNum type="romanUcPeriod"/>
            </a:pPr>
            <a:r>
              <a:rPr lang="en-US"/>
              <a:t>a </a:t>
            </a:r>
            <a:r>
              <a:rPr lang="en-US" b="1"/>
              <a:t>summary of Federal and State statutory laws </a:t>
            </a:r>
            <a:r>
              <a:rPr lang="en-US"/>
              <a:t>concerning sexual harassment including remedies available to victims; and</a:t>
            </a:r>
          </a:p>
          <a:p>
            <a:pPr marL="514350" lvl="0" indent="-514350">
              <a:buFont typeface="+mj-lt"/>
              <a:buAutoNum type="romanUcPeriod"/>
            </a:pPr>
            <a:r>
              <a:rPr lang="en-US"/>
              <a:t>a </a:t>
            </a:r>
            <a:r>
              <a:rPr lang="en-US" b="1"/>
              <a:t>summary of employer responsibilities </a:t>
            </a:r>
            <a:r>
              <a:rPr lang="en-US"/>
              <a:t>in the prevention, investigation, and corrective measures of sexual harassment.</a:t>
            </a:r>
          </a:p>
        </p:txBody>
      </p:sp>
      <p:sp>
        <p:nvSpPr>
          <p:cNvPr id="4" name="Slide Number Placeholder 3">
            <a:extLst>
              <a:ext uri="{FF2B5EF4-FFF2-40B4-BE49-F238E27FC236}">
                <a16:creationId xmlns:a16="http://schemas.microsoft.com/office/drawing/2014/main" id="{D601F77D-84C7-4041-9303-B2DDE9F87C13}"/>
              </a:ext>
            </a:extLst>
          </p:cNvPr>
          <p:cNvSpPr>
            <a:spLocks noGrp="1"/>
          </p:cNvSpPr>
          <p:nvPr>
            <p:ph type="sldNum" sz="quarter" idx="12"/>
          </p:nvPr>
        </p:nvSpPr>
        <p:spPr/>
        <p:txBody>
          <a:bodyPr/>
          <a:lstStyle/>
          <a:p>
            <a:fld id="{C5A665C1-7BA9-CC40-B623-78F7D2DB8FAB}" type="slidenum">
              <a:rPr lang="en-US" smtClean="0"/>
              <a:t>20</a:t>
            </a:fld>
            <a:endParaRPr lang="en-US"/>
          </a:p>
        </p:txBody>
      </p:sp>
    </p:spTree>
    <p:extLst>
      <p:ext uri="{BB962C8B-B14F-4D97-AF65-F5344CB8AC3E}">
        <p14:creationId xmlns:p14="http://schemas.microsoft.com/office/powerpoint/2010/main" val="121401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55AAE-AAFA-B14E-AA95-452CC6C3B02B}"/>
              </a:ext>
            </a:extLst>
          </p:cNvPr>
          <p:cNvSpPr>
            <a:spLocks noGrp="1"/>
          </p:cNvSpPr>
          <p:nvPr>
            <p:ph type="title"/>
          </p:nvPr>
        </p:nvSpPr>
        <p:spPr/>
        <p:txBody>
          <a:bodyPr/>
          <a:lstStyle/>
          <a:p>
            <a:r>
              <a:rPr lang="en-US"/>
              <a:t>II. What are Examples of Inappropriate Conduct?</a:t>
            </a:r>
          </a:p>
        </p:txBody>
      </p:sp>
      <p:sp>
        <p:nvSpPr>
          <p:cNvPr id="3" name="Content Placeholder 2">
            <a:extLst>
              <a:ext uri="{FF2B5EF4-FFF2-40B4-BE49-F238E27FC236}">
                <a16:creationId xmlns:a16="http://schemas.microsoft.com/office/drawing/2014/main" id="{0585E4B8-2DFE-794B-9134-72760BEC7055}"/>
              </a:ext>
            </a:extLst>
          </p:cNvPr>
          <p:cNvSpPr>
            <a:spLocks noGrp="1"/>
          </p:cNvSpPr>
          <p:nvPr>
            <p:ph idx="1"/>
          </p:nvPr>
        </p:nvSpPr>
        <p:spPr/>
        <p:txBody>
          <a:bodyPr>
            <a:noAutofit/>
          </a:bodyPr>
          <a:lstStyle/>
          <a:p>
            <a:pPr marL="0" indent="0">
              <a:buNone/>
            </a:pPr>
            <a:r>
              <a:rPr lang="en-US" sz="1800" b="1"/>
              <a:t>Sexual harassment includes unwelcome conduct of a sexual nature (sexual advances and requests for sexual favors).  Examples include:</a:t>
            </a:r>
            <a:endParaRPr lang="en-US" sz="1800"/>
          </a:p>
          <a:p>
            <a:pPr lvl="1"/>
            <a:r>
              <a:rPr lang="en-US"/>
              <a:t>Pressure for sexual favors or to go out on a date</a:t>
            </a:r>
          </a:p>
          <a:p>
            <a:pPr lvl="1"/>
            <a:r>
              <a:rPr lang="en-US"/>
              <a:t>Deliberate touching, leaning over, or cornering another person</a:t>
            </a:r>
          </a:p>
          <a:p>
            <a:pPr lvl="1"/>
            <a:r>
              <a:rPr lang="en-US"/>
              <a:t>Sexual looks or gestures or whistling at someone</a:t>
            </a:r>
          </a:p>
          <a:p>
            <a:pPr lvl="1"/>
            <a:r>
              <a:rPr lang="en-US"/>
              <a:t>Sending letters, telephone calls, e-mails, texts, or other materials of a sexual nature</a:t>
            </a:r>
          </a:p>
          <a:p>
            <a:pPr lvl="1"/>
            <a:r>
              <a:rPr lang="en-US"/>
              <a:t>Sexual teasing, jokes, remarks, or questions</a:t>
            </a:r>
          </a:p>
          <a:p>
            <a:pPr lvl="1"/>
            <a:r>
              <a:rPr lang="en-US"/>
              <a:t>Referring to another as a “girl,” “hunk,” “doll,” “babe,” “honey,” “tootsie”, etc.</a:t>
            </a:r>
          </a:p>
          <a:p>
            <a:pPr lvl="1"/>
            <a:r>
              <a:rPr lang="en-US"/>
              <a:t>Actual or attempted rape or sexual assault</a:t>
            </a:r>
          </a:p>
        </p:txBody>
      </p:sp>
      <p:sp>
        <p:nvSpPr>
          <p:cNvPr id="4" name="Slide Number Placeholder 3">
            <a:extLst>
              <a:ext uri="{FF2B5EF4-FFF2-40B4-BE49-F238E27FC236}">
                <a16:creationId xmlns:a16="http://schemas.microsoft.com/office/drawing/2014/main" id="{2C093B11-CBD3-4417-8F48-BF23952A9F54}"/>
              </a:ext>
            </a:extLst>
          </p:cNvPr>
          <p:cNvSpPr>
            <a:spLocks noGrp="1"/>
          </p:cNvSpPr>
          <p:nvPr>
            <p:ph type="sldNum" sz="quarter" idx="12"/>
          </p:nvPr>
        </p:nvSpPr>
        <p:spPr/>
        <p:txBody>
          <a:bodyPr/>
          <a:lstStyle/>
          <a:p>
            <a:fld id="{C5A665C1-7BA9-CC40-B623-78F7D2DB8FAB}" type="slidenum">
              <a:rPr lang="en-US" smtClean="0"/>
              <a:t>21</a:t>
            </a:fld>
            <a:endParaRPr lang="en-US"/>
          </a:p>
        </p:txBody>
      </p:sp>
    </p:spTree>
    <p:extLst>
      <p:ext uri="{BB962C8B-B14F-4D97-AF65-F5344CB8AC3E}">
        <p14:creationId xmlns:p14="http://schemas.microsoft.com/office/powerpoint/2010/main" val="400144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5ED70-2A01-3841-BE61-4020BA7B2545}"/>
              </a:ext>
            </a:extLst>
          </p:cNvPr>
          <p:cNvSpPr>
            <a:spLocks noGrp="1"/>
          </p:cNvSpPr>
          <p:nvPr>
            <p:ph type="title"/>
          </p:nvPr>
        </p:nvSpPr>
        <p:spPr/>
        <p:txBody>
          <a:bodyPr/>
          <a:lstStyle/>
          <a:p>
            <a:r>
              <a:rPr lang="en-US"/>
              <a:t>II. continued - Examples of Inappropriate Conduct</a:t>
            </a:r>
          </a:p>
        </p:txBody>
      </p:sp>
      <p:sp>
        <p:nvSpPr>
          <p:cNvPr id="3" name="Content Placeholder 2">
            <a:extLst>
              <a:ext uri="{FF2B5EF4-FFF2-40B4-BE49-F238E27FC236}">
                <a16:creationId xmlns:a16="http://schemas.microsoft.com/office/drawing/2014/main" id="{B13F5C08-5A41-0643-92B0-1F01F2AE12F4}"/>
              </a:ext>
            </a:extLst>
          </p:cNvPr>
          <p:cNvSpPr>
            <a:spLocks noGrp="1"/>
          </p:cNvSpPr>
          <p:nvPr>
            <p:ph idx="1"/>
          </p:nvPr>
        </p:nvSpPr>
        <p:spPr/>
        <p:txBody>
          <a:bodyPr>
            <a:normAutofit lnSpcReduction="10000"/>
          </a:bodyPr>
          <a:lstStyle/>
          <a:p>
            <a:pPr marL="0" indent="0">
              <a:buNone/>
            </a:pPr>
            <a:r>
              <a:rPr lang="en-US" b="1"/>
              <a:t>More examples of conduct that may constitute sexual harassment include:</a:t>
            </a:r>
            <a:endParaRPr lang="en-US"/>
          </a:p>
          <a:p>
            <a:pPr lvl="1"/>
            <a:r>
              <a:rPr lang="en-US"/>
              <a:t>Turning work discussions to sexual topics</a:t>
            </a:r>
          </a:p>
          <a:p>
            <a:pPr lvl="1"/>
            <a:r>
              <a:rPr lang="en-US"/>
              <a:t>Asking about sexual fantasies, preferences, or history</a:t>
            </a:r>
          </a:p>
          <a:p>
            <a:pPr lvl="1"/>
            <a:r>
              <a:rPr lang="en-US"/>
              <a:t>Sexual comments, sexual innuendos, or sexual stories</a:t>
            </a:r>
          </a:p>
          <a:p>
            <a:pPr lvl="1"/>
            <a:r>
              <a:rPr lang="en-US"/>
              <a:t>Sexual comments about a person’s clothing, body, or looks</a:t>
            </a:r>
          </a:p>
          <a:p>
            <a:pPr lvl="1"/>
            <a:r>
              <a:rPr lang="en-US"/>
              <a:t>Kissing sounds, howling and smacking lips</a:t>
            </a:r>
          </a:p>
          <a:p>
            <a:pPr lvl="1"/>
            <a:r>
              <a:rPr lang="en-US"/>
              <a:t>Telling lies or spreading rumors about a person’s sex life</a:t>
            </a:r>
          </a:p>
          <a:p>
            <a:pPr lvl="1"/>
            <a:r>
              <a:rPr lang="en-US"/>
              <a:t>Massaging neck, shoulders, etc. </a:t>
            </a:r>
          </a:p>
          <a:p>
            <a:pPr lvl="1"/>
            <a:r>
              <a:rPr lang="en-US"/>
              <a:t>Touching another employee such as their clothing, hair, or body</a:t>
            </a:r>
          </a:p>
        </p:txBody>
      </p:sp>
      <p:sp>
        <p:nvSpPr>
          <p:cNvPr id="4" name="Slide Number Placeholder 3">
            <a:extLst>
              <a:ext uri="{FF2B5EF4-FFF2-40B4-BE49-F238E27FC236}">
                <a16:creationId xmlns:a16="http://schemas.microsoft.com/office/drawing/2014/main" id="{8BBA416C-8AA4-48F4-BA5B-4D22292958A1}"/>
              </a:ext>
            </a:extLst>
          </p:cNvPr>
          <p:cNvSpPr>
            <a:spLocks noGrp="1"/>
          </p:cNvSpPr>
          <p:nvPr>
            <p:ph type="sldNum" sz="quarter" idx="12"/>
          </p:nvPr>
        </p:nvSpPr>
        <p:spPr/>
        <p:txBody>
          <a:bodyPr/>
          <a:lstStyle/>
          <a:p>
            <a:fld id="{C5A665C1-7BA9-CC40-B623-78F7D2DB8FAB}" type="slidenum">
              <a:rPr lang="en-US" smtClean="0"/>
              <a:t>22</a:t>
            </a:fld>
            <a:endParaRPr lang="en-US"/>
          </a:p>
        </p:txBody>
      </p:sp>
    </p:spTree>
    <p:extLst>
      <p:ext uri="{BB962C8B-B14F-4D97-AF65-F5344CB8AC3E}">
        <p14:creationId xmlns:p14="http://schemas.microsoft.com/office/powerpoint/2010/main" val="2959623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F9EA3-7320-C14C-AD9B-6FBE528BCA29}"/>
              </a:ext>
            </a:extLst>
          </p:cNvPr>
          <p:cNvSpPr>
            <a:spLocks noGrp="1"/>
          </p:cNvSpPr>
          <p:nvPr>
            <p:ph type="title"/>
          </p:nvPr>
        </p:nvSpPr>
        <p:spPr/>
        <p:txBody>
          <a:bodyPr>
            <a:normAutofit/>
          </a:bodyPr>
          <a:lstStyle/>
          <a:p>
            <a:r>
              <a:rPr lang="en-US"/>
              <a:t>II. Sexual Harassment in Online Environments</a:t>
            </a:r>
          </a:p>
        </p:txBody>
      </p:sp>
      <p:sp>
        <p:nvSpPr>
          <p:cNvPr id="3" name="Content Placeholder 2">
            <a:extLst>
              <a:ext uri="{FF2B5EF4-FFF2-40B4-BE49-F238E27FC236}">
                <a16:creationId xmlns:a16="http://schemas.microsoft.com/office/drawing/2014/main" id="{C6FF4EA2-6FCC-C043-8F6C-EF007BA08429}"/>
              </a:ext>
            </a:extLst>
          </p:cNvPr>
          <p:cNvSpPr>
            <a:spLocks noGrp="1"/>
          </p:cNvSpPr>
          <p:nvPr>
            <p:ph idx="1"/>
          </p:nvPr>
        </p:nvSpPr>
        <p:spPr/>
        <p:txBody>
          <a:bodyPr>
            <a:noAutofit/>
          </a:bodyPr>
          <a:lstStyle/>
          <a:p>
            <a:r>
              <a:rPr lang="en-US" sz="1800"/>
              <a:t>Our conduct online and through social media can constitute sexual harassment even when it occurs “off the clock”, “off-site”, or even “out of state”.</a:t>
            </a:r>
          </a:p>
          <a:p>
            <a:r>
              <a:rPr lang="en-US" sz="1800"/>
              <a:t>Online sexual harassment includes using e-mail, cell phone texts, internet posting, online comments, blog posts, and social media (such as Facebook, Twitter, LinkedIn, Instagram, YouTube, and Snapchat) to send communications of a sexual nature.  Examples include:  </a:t>
            </a:r>
          </a:p>
          <a:p>
            <a:pPr lvl="1"/>
            <a:r>
              <a:rPr lang="en-US"/>
              <a:t>Flirting and requests or demands to go on a date or have sex</a:t>
            </a:r>
          </a:p>
          <a:p>
            <a:pPr lvl="1"/>
            <a:r>
              <a:rPr lang="en-US"/>
              <a:t>Sending inappropriate pictures or videos including sexually graphic material</a:t>
            </a:r>
          </a:p>
          <a:p>
            <a:pPr lvl="1"/>
            <a:r>
              <a:rPr lang="en-US"/>
              <a:t>Using sexual language or comments including sexually offensive language</a:t>
            </a:r>
          </a:p>
          <a:p>
            <a:pPr lvl="1"/>
            <a:r>
              <a:rPr lang="en-US"/>
              <a:t>Cyber stalking </a:t>
            </a:r>
          </a:p>
        </p:txBody>
      </p:sp>
      <p:sp>
        <p:nvSpPr>
          <p:cNvPr id="4" name="Slide Number Placeholder 3">
            <a:extLst>
              <a:ext uri="{FF2B5EF4-FFF2-40B4-BE49-F238E27FC236}">
                <a16:creationId xmlns:a16="http://schemas.microsoft.com/office/drawing/2014/main" id="{B7DF3F50-5F7A-4911-939E-580A3CAA0E54}"/>
              </a:ext>
            </a:extLst>
          </p:cNvPr>
          <p:cNvSpPr>
            <a:spLocks noGrp="1"/>
          </p:cNvSpPr>
          <p:nvPr>
            <p:ph type="sldNum" sz="quarter" idx="12"/>
          </p:nvPr>
        </p:nvSpPr>
        <p:spPr/>
        <p:txBody>
          <a:bodyPr/>
          <a:lstStyle/>
          <a:p>
            <a:fld id="{C5A665C1-7BA9-CC40-B623-78F7D2DB8FAB}" type="slidenum">
              <a:rPr lang="en-US" smtClean="0"/>
              <a:t>23</a:t>
            </a:fld>
            <a:endParaRPr lang="en-US"/>
          </a:p>
        </p:txBody>
      </p:sp>
    </p:spTree>
    <p:extLst>
      <p:ext uri="{BB962C8B-B14F-4D97-AF65-F5344CB8AC3E}">
        <p14:creationId xmlns:p14="http://schemas.microsoft.com/office/powerpoint/2010/main" val="3136096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a:xfrm>
            <a:off x="1534696" y="795113"/>
            <a:ext cx="9520158" cy="827290"/>
          </a:xfrm>
        </p:spPr>
        <p:txBody>
          <a:bodyPr>
            <a:noAutofit/>
          </a:bodyPr>
          <a:lstStyle/>
          <a:p>
            <a:r>
              <a:rPr lang="en-US" dirty="0"/>
              <a:t>Workplace Scenarios</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459436" y="2002628"/>
            <a:ext cx="9520158" cy="2223908"/>
          </a:xfrm>
        </p:spPr>
        <p:txBody>
          <a:bodyPr>
            <a:noAutofit/>
          </a:bodyPr>
          <a:lstStyle/>
          <a:p>
            <a:pPr marL="0" indent="0" algn="just">
              <a:buNone/>
            </a:pPr>
            <a:r>
              <a:rPr lang="en-US" sz="1800" dirty="0"/>
              <a:t>The information provided in this training, including the scenarios described in the following vignettes do not, and are not intended to, constitute legal advice.  Instead, all information, content, and materials available in this training are for informational purposes only. Participants of this training should contact their attorney to obtain legal advice regarding a specific legal matter.</a:t>
            </a:r>
            <a:endParaRPr lang="en-US" dirty="0"/>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24</a:t>
            </a:fld>
            <a:endParaRPr lang="en-US"/>
          </a:p>
        </p:txBody>
      </p:sp>
    </p:spTree>
    <p:extLst>
      <p:ext uri="{BB962C8B-B14F-4D97-AF65-F5344CB8AC3E}">
        <p14:creationId xmlns:p14="http://schemas.microsoft.com/office/powerpoint/2010/main" val="3012423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493F8-A102-4441-BD1C-9BF20CB64901}"/>
              </a:ext>
            </a:extLst>
          </p:cNvPr>
          <p:cNvSpPr>
            <a:spLocks noGrp="1"/>
          </p:cNvSpPr>
          <p:nvPr>
            <p:ph type="title"/>
          </p:nvPr>
        </p:nvSpPr>
        <p:spPr>
          <a:xfrm>
            <a:off x="1534696" y="795113"/>
            <a:ext cx="9520158" cy="827290"/>
          </a:xfrm>
        </p:spPr>
        <p:txBody>
          <a:bodyPr>
            <a:noAutofit/>
          </a:bodyPr>
          <a:lstStyle/>
          <a:p>
            <a:r>
              <a:rPr lang="en-US"/>
              <a:t>Scenario: 3	      Burgers &amp; Fries </a:t>
            </a:r>
          </a:p>
        </p:txBody>
      </p:sp>
      <p:sp>
        <p:nvSpPr>
          <p:cNvPr id="3" name="Content Placeholder 2">
            <a:extLst>
              <a:ext uri="{FF2B5EF4-FFF2-40B4-BE49-F238E27FC236}">
                <a16:creationId xmlns:a16="http://schemas.microsoft.com/office/drawing/2014/main" id="{77BA9C4B-6026-46D5-9247-2E197A40B40E}"/>
              </a:ext>
            </a:extLst>
          </p:cNvPr>
          <p:cNvSpPr>
            <a:spLocks noGrp="1"/>
          </p:cNvSpPr>
          <p:nvPr>
            <p:ph idx="1"/>
          </p:nvPr>
        </p:nvSpPr>
        <p:spPr>
          <a:xfrm>
            <a:off x="1365363" y="1998699"/>
            <a:ext cx="9689491" cy="3480930"/>
          </a:xfrm>
        </p:spPr>
        <p:txBody>
          <a:bodyPr>
            <a:normAutofit/>
          </a:bodyPr>
          <a:lstStyle/>
          <a:p>
            <a:pPr marL="0" indent="0">
              <a:buNone/>
            </a:pPr>
            <a:r>
              <a:rPr lang="en-US" sz="1800" dirty="0">
                <a:ea typeface="+mn-lt"/>
                <a:cs typeface="+mn-lt"/>
              </a:rPr>
              <a:t>Customer A walks into a local Burgers &amp; Fries to-go restaurant and places an order for a double burger and large chocolate shake.  Employee X takes the order and turns to retrieve the food.  Customer A says to Employee X, “will fries come with that shake?”  Employee X immediately turns around and says, “Excuse me, what did you say?”  Customer A repeats, “will fries come with that shake?”  This time Customer A is winking and making sexually suggestive gestures and movements towards Employee X. </a:t>
            </a:r>
            <a:endParaRPr lang="en-US"/>
          </a:p>
        </p:txBody>
      </p:sp>
      <p:sp>
        <p:nvSpPr>
          <p:cNvPr id="4" name="Slide Number Placeholder 3">
            <a:extLst>
              <a:ext uri="{FF2B5EF4-FFF2-40B4-BE49-F238E27FC236}">
                <a16:creationId xmlns:a16="http://schemas.microsoft.com/office/drawing/2014/main" id="{7A6788AA-D4BD-4130-81FD-130BE6B7655D}"/>
              </a:ext>
            </a:extLst>
          </p:cNvPr>
          <p:cNvSpPr>
            <a:spLocks noGrp="1"/>
          </p:cNvSpPr>
          <p:nvPr>
            <p:ph type="sldNum" sz="quarter" idx="12"/>
          </p:nvPr>
        </p:nvSpPr>
        <p:spPr/>
        <p:txBody>
          <a:bodyPr/>
          <a:lstStyle/>
          <a:p>
            <a:fld id="{C5A665C1-7BA9-CC40-B623-78F7D2DB8FAB}" type="slidenum">
              <a:rPr lang="en-US" smtClean="0"/>
              <a:t>25</a:t>
            </a:fld>
            <a:endParaRPr lang="en-US"/>
          </a:p>
        </p:txBody>
      </p:sp>
    </p:spTree>
    <p:extLst>
      <p:ext uri="{BB962C8B-B14F-4D97-AF65-F5344CB8AC3E}">
        <p14:creationId xmlns:p14="http://schemas.microsoft.com/office/powerpoint/2010/main" val="3539682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493F8-A102-4441-BD1C-9BF20CB64901}"/>
              </a:ext>
            </a:extLst>
          </p:cNvPr>
          <p:cNvSpPr>
            <a:spLocks noGrp="1"/>
          </p:cNvSpPr>
          <p:nvPr>
            <p:ph type="title"/>
          </p:nvPr>
        </p:nvSpPr>
        <p:spPr>
          <a:xfrm>
            <a:off x="1534696" y="795113"/>
            <a:ext cx="9520158" cy="817883"/>
          </a:xfrm>
        </p:spPr>
        <p:txBody>
          <a:bodyPr>
            <a:noAutofit/>
          </a:bodyPr>
          <a:lstStyle/>
          <a:p>
            <a:r>
              <a:rPr lang="en-US"/>
              <a:t>Scenario: 3	      Burgers &amp; Fries </a:t>
            </a:r>
          </a:p>
        </p:txBody>
      </p:sp>
      <p:sp>
        <p:nvSpPr>
          <p:cNvPr id="3" name="Content Placeholder 2">
            <a:extLst>
              <a:ext uri="{FF2B5EF4-FFF2-40B4-BE49-F238E27FC236}">
                <a16:creationId xmlns:a16="http://schemas.microsoft.com/office/drawing/2014/main" id="{77BA9C4B-6026-46D5-9247-2E197A40B40E}"/>
              </a:ext>
            </a:extLst>
          </p:cNvPr>
          <p:cNvSpPr>
            <a:spLocks noGrp="1"/>
          </p:cNvSpPr>
          <p:nvPr>
            <p:ph idx="1"/>
          </p:nvPr>
        </p:nvSpPr>
        <p:spPr>
          <a:xfrm>
            <a:off x="1355956" y="2073958"/>
            <a:ext cx="9698898" cy="3734929"/>
          </a:xfrm>
        </p:spPr>
        <p:txBody>
          <a:bodyPr>
            <a:normAutofit/>
          </a:bodyPr>
          <a:lstStyle/>
          <a:p>
            <a:pPr>
              <a:buNone/>
            </a:pPr>
            <a:r>
              <a:rPr lang="en-US" sz="1800" b="1" dirty="0">
                <a:ea typeface="+mn-lt"/>
                <a:cs typeface="+mn-lt"/>
              </a:rPr>
              <a:t>How can Employee X respond to Customer A’s comments and gestures?</a:t>
            </a:r>
            <a:r>
              <a:rPr lang="en-US" sz="1800" dirty="0">
                <a:ea typeface="+mn-lt"/>
                <a:cs typeface="+mn-lt"/>
              </a:rPr>
              <a:t> </a:t>
            </a:r>
            <a:endParaRPr lang="en-US"/>
          </a:p>
          <a:p>
            <a:pPr marL="342900" indent="-342900">
              <a:buAutoNum type="alphaUcPeriod"/>
            </a:pPr>
            <a:r>
              <a:rPr lang="en-US" sz="1800" dirty="0">
                <a:ea typeface="+mn-lt"/>
                <a:cs typeface="+mn-lt"/>
              </a:rPr>
              <a:t>Employee X tells Customer A to stop making the remarks, looks and sexually suggestive gestures, stating that “the behavior is offensive and inappropriate” and reports the situation to the Manager of Burgers &amp; Fries.</a:t>
            </a:r>
            <a:endParaRPr lang="en-US" dirty="0"/>
          </a:p>
          <a:p>
            <a:pPr marL="342900" indent="-342900">
              <a:buAutoNum type="alphaUcPeriod"/>
            </a:pPr>
            <a:r>
              <a:rPr lang="en-US" sz="1800" dirty="0">
                <a:ea typeface="+mn-lt"/>
                <a:cs typeface="+mn-lt"/>
              </a:rPr>
              <a:t>If Customer A does not refrain from the unwelcome conduct, Employee X alerts their manager, who then tells Customer A to stop the behavior, or leave the restaurant.</a:t>
            </a:r>
            <a:endParaRPr lang="en-US" dirty="0"/>
          </a:p>
          <a:p>
            <a:pPr marL="342900" indent="-342900">
              <a:buAutoNum type="alphaUcPeriod"/>
            </a:pPr>
            <a:r>
              <a:rPr lang="en-US" sz="1800" dirty="0">
                <a:ea typeface="+mn-lt"/>
                <a:cs typeface="+mn-lt"/>
              </a:rPr>
              <a:t>Employee X and Customer A get into a shouting match and start calling each other inappropriate names.</a:t>
            </a:r>
            <a:endParaRPr lang="en-US" dirty="0"/>
          </a:p>
          <a:p>
            <a:pPr marL="342900" indent="-342900">
              <a:buAutoNum type="alphaUcPeriod"/>
            </a:pPr>
            <a:r>
              <a:rPr lang="en-US" sz="1800" dirty="0">
                <a:ea typeface="+mn-lt"/>
                <a:cs typeface="+mn-lt"/>
              </a:rPr>
              <a:t>Answers A and B.</a:t>
            </a:r>
            <a:endParaRPr lang="en-US" dirty="0"/>
          </a:p>
          <a:p>
            <a:pPr marL="342900" indent="-342900">
              <a:buAutoNum type="alphaUcPeriod"/>
            </a:pPr>
            <a:endParaRPr lang="en-US" sz="1800" b="1" dirty="0">
              <a:cs typeface="Times New Roman" panose="02020603050405020304" pitchFamily="18" charset="0"/>
            </a:endParaRPr>
          </a:p>
          <a:p>
            <a:pPr marL="0" indent="0">
              <a:buNone/>
            </a:pPr>
            <a:endParaRPr lang="en-US" sz="1800" b="1">
              <a:cs typeface="Times New Roman" panose="02020603050405020304" pitchFamily="18" charset="0"/>
            </a:endParaRPr>
          </a:p>
        </p:txBody>
      </p:sp>
      <p:sp>
        <p:nvSpPr>
          <p:cNvPr id="4" name="Slide Number Placeholder 3">
            <a:extLst>
              <a:ext uri="{FF2B5EF4-FFF2-40B4-BE49-F238E27FC236}">
                <a16:creationId xmlns:a16="http://schemas.microsoft.com/office/drawing/2014/main" id="{7A6788AA-D4BD-4130-81FD-130BE6B7655D}"/>
              </a:ext>
            </a:extLst>
          </p:cNvPr>
          <p:cNvSpPr>
            <a:spLocks noGrp="1"/>
          </p:cNvSpPr>
          <p:nvPr>
            <p:ph type="sldNum" sz="quarter" idx="12"/>
          </p:nvPr>
        </p:nvSpPr>
        <p:spPr/>
        <p:txBody>
          <a:bodyPr/>
          <a:lstStyle/>
          <a:p>
            <a:fld id="{C5A665C1-7BA9-CC40-B623-78F7D2DB8FAB}" type="slidenum">
              <a:rPr lang="en-US" smtClean="0"/>
              <a:t>26</a:t>
            </a:fld>
            <a:endParaRPr lang="en-US"/>
          </a:p>
        </p:txBody>
      </p:sp>
    </p:spTree>
    <p:extLst>
      <p:ext uri="{BB962C8B-B14F-4D97-AF65-F5344CB8AC3E}">
        <p14:creationId xmlns:p14="http://schemas.microsoft.com/office/powerpoint/2010/main" val="3984829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493F8-A102-4441-BD1C-9BF20CB64901}"/>
              </a:ext>
            </a:extLst>
          </p:cNvPr>
          <p:cNvSpPr>
            <a:spLocks noGrp="1"/>
          </p:cNvSpPr>
          <p:nvPr>
            <p:ph type="title"/>
          </p:nvPr>
        </p:nvSpPr>
        <p:spPr>
          <a:xfrm>
            <a:off x="1534696" y="795113"/>
            <a:ext cx="9520158" cy="789661"/>
          </a:xfrm>
        </p:spPr>
        <p:txBody>
          <a:bodyPr>
            <a:noAutofit/>
          </a:bodyPr>
          <a:lstStyle/>
          <a:p>
            <a:r>
              <a:rPr lang="en-US"/>
              <a:t>Scenario: 3              Burgers &amp; Fries </a:t>
            </a:r>
          </a:p>
        </p:txBody>
      </p:sp>
      <p:sp>
        <p:nvSpPr>
          <p:cNvPr id="3" name="Content Placeholder 2">
            <a:extLst>
              <a:ext uri="{FF2B5EF4-FFF2-40B4-BE49-F238E27FC236}">
                <a16:creationId xmlns:a16="http://schemas.microsoft.com/office/drawing/2014/main" id="{77BA9C4B-6026-46D5-9247-2E197A40B40E}"/>
              </a:ext>
            </a:extLst>
          </p:cNvPr>
          <p:cNvSpPr>
            <a:spLocks noGrp="1"/>
          </p:cNvSpPr>
          <p:nvPr>
            <p:ph idx="1"/>
          </p:nvPr>
        </p:nvSpPr>
        <p:spPr>
          <a:xfrm>
            <a:off x="1346548" y="1989290"/>
            <a:ext cx="9708306" cy="4064190"/>
          </a:xfrm>
        </p:spPr>
        <p:txBody>
          <a:bodyPr>
            <a:normAutofit/>
          </a:bodyPr>
          <a:lstStyle/>
          <a:p>
            <a:pPr>
              <a:buNone/>
            </a:pPr>
            <a:r>
              <a:rPr lang="en-US" sz="1800" b="1" dirty="0">
                <a:ea typeface="+mn-lt"/>
                <a:cs typeface="+mn-lt"/>
              </a:rPr>
              <a:t>The correct answer</a:t>
            </a:r>
            <a:r>
              <a:rPr lang="en-US" sz="1800" dirty="0">
                <a:ea typeface="+mn-lt"/>
                <a:cs typeface="+mn-lt"/>
              </a:rPr>
              <a:t> </a:t>
            </a:r>
            <a:r>
              <a:rPr lang="en-US" sz="1800" b="1" dirty="0">
                <a:ea typeface="+mn-lt"/>
                <a:cs typeface="+mn-lt"/>
              </a:rPr>
              <a:t>is D</a:t>
            </a:r>
            <a:r>
              <a:rPr lang="en-US" sz="1800" dirty="0">
                <a:ea typeface="+mn-lt"/>
                <a:cs typeface="+mn-lt"/>
              </a:rPr>
              <a:t>. Both Answers A and B are correct. </a:t>
            </a:r>
            <a:endParaRPr lang="en-US"/>
          </a:p>
          <a:p>
            <a:pPr>
              <a:buNone/>
            </a:pPr>
            <a:r>
              <a:rPr lang="en-US" sz="1800" b="1" dirty="0">
                <a:ea typeface="+mn-lt"/>
                <a:cs typeface="+mn-lt"/>
              </a:rPr>
              <a:t>Rationale:</a:t>
            </a:r>
            <a:r>
              <a:rPr lang="en-US" sz="1800" dirty="0">
                <a:ea typeface="+mn-lt"/>
                <a:cs typeface="+mn-lt"/>
              </a:rPr>
              <a:t> Employee X should ask Customer A to stop the sexually harassing behaviors and inform Customer A that the behavior is inappropriate. The Management of Burgers &amp; Fries is responsible for making sure that their employees’ work environment is free from sexual harassment and discrimination, that employees know how to report sexual harassment when it occurs, and that that inappropriate customer behaviors are corrected.</a:t>
            </a:r>
            <a:endParaRPr lang="en-US" dirty="0"/>
          </a:p>
        </p:txBody>
      </p:sp>
      <p:sp>
        <p:nvSpPr>
          <p:cNvPr id="4" name="Slide Number Placeholder 3">
            <a:extLst>
              <a:ext uri="{FF2B5EF4-FFF2-40B4-BE49-F238E27FC236}">
                <a16:creationId xmlns:a16="http://schemas.microsoft.com/office/drawing/2014/main" id="{7A6788AA-D4BD-4130-81FD-130BE6B7655D}"/>
              </a:ext>
            </a:extLst>
          </p:cNvPr>
          <p:cNvSpPr>
            <a:spLocks noGrp="1"/>
          </p:cNvSpPr>
          <p:nvPr>
            <p:ph type="sldNum" sz="quarter" idx="12"/>
          </p:nvPr>
        </p:nvSpPr>
        <p:spPr/>
        <p:txBody>
          <a:bodyPr/>
          <a:lstStyle/>
          <a:p>
            <a:fld id="{C5A665C1-7BA9-CC40-B623-78F7D2DB8FAB}" type="slidenum">
              <a:rPr lang="en-US" smtClean="0"/>
              <a:t>27</a:t>
            </a:fld>
            <a:endParaRPr lang="en-US"/>
          </a:p>
        </p:txBody>
      </p:sp>
    </p:spTree>
    <p:extLst>
      <p:ext uri="{BB962C8B-B14F-4D97-AF65-F5344CB8AC3E}">
        <p14:creationId xmlns:p14="http://schemas.microsoft.com/office/powerpoint/2010/main" val="3350431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780253"/>
          </a:xfrm>
        </p:spPr>
        <p:txBody>
          <a:bodyPr>
            <a:noAutofit/>
          </a:bodyPr>
          <a:lstStyle/>
          <a:p>
            <a:r>
              <a:rPr lang="en-US"/>
              <a:t>Scenario: 4            Springfield Tigers</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74770" y="2026922"/>
            <a:ext cx="9520158" cy="3697299"/>
          </a:xfrm>
        </p:spPr>
        <p:txBody>
          <a:bodyPr>
            <a:normAutofit/>
          </a:bodyPr>
          <a:lstStyle/>
          <a:p>
            <a:pPr marL="0" indent="0" algn="just">
              <a:lnSpc>
                <a:spcPct val="107000"/>
              </a:lnSpc>
              <a:spcBef>
                <a:spcPts val="0"/>
              </a:spcBef>
              <a:spcAft>
                <a:spcPts val="800"/>
              </a:spcAft>
              <a:buNone/>
            </a:pPr>
            <a:r>
              <a:rPr lang="en-US" sz="1800" dirty="0">
                <a:ea typeface="+mn-lt"/>
                <a:cs typeface="+mn-lt"/>
              </a:rPr>
              <a:t>The Springfield Tigers softball team has just won the championship game and decides to stop at Mike’s Pub for a few drinks to celebrate.  Server comes to the table to take their drink orders and Teammates A and B start making statements to Server like “I bet you can quench my thirst.  Wouldn’t you like to cool me down?  I’d like to drink from your fountain.”  Server replies, “Yes, I can cool you all down and quench all of your thirsts.” Teammates A and B proceed and say, “how about you give us your phone number and we can take this to the next level.”  Server says “I don’t think so.  I am married.”  Everyone at the table laughs and proceed to place their drink orders. Teammate C turns to Server and says, “you know they’re just kidding and didn’t mean anything by it.”  Server replies, “I know, no worries” and leaves to retrieve the drink order. </a:t>
            </a:r>
            <a:endParaRPr lang="en-US" dirty="0">
              <a:ea typeface="+mn-lt"/>
              <a:cs typeface="+mn-lt"/>
            </a:endParaRPr>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28</a:t>
            </a:fld>
            <a:endParaRPr lang="en-US"/>
          </a:p>
        </p:txBody>
      </p:sp>
    </p:spTree>
    <p:extLst>
      <p:ext uri="{BB962C8B-B14F-4D97-AF65-F5344CB8AC3E}">
        <p14:creationId xmlns:p14="http://schemas.microsoft.com/office/powerpoint/2010/main" val="21394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770846"/>
          </a:xfrm>
        </p:spPr>
        <p:txBody>
          <a:bodyPr>
            <a:noAutofit/>
          </a:bodyPr>
          <a:lstStyle/>
          <a:p>
            <a:r>
              <a:rPr lang="en-US"/>
              <a:t>Scenario: 4            Springfield Tigers</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65363" y="1885811"/>
            <a:ext cx="9689491" cy="4167669"/>
          </a:xfrm>
        </p:spPr>
        <p:txBody>
          <a:bodyPr>
            <a:normAutofit lnSpcReduction="10000"/>
          </a:bodyPr>
          <a:lstStyle/>
          <a:p>
            <a:pPr algn="just">
              <a:buNone/>
            </a:pPr>
            <a:r>
              <a:rPr lang="en-US" sz="1800" b="1" dirty="0">
                <a:ea typeface="+mn-lt"/>
                <a:cs typeface="+mn-lt"/>
              </a:rPr>
              <a:t>Could the conduct of Teammates A and B toward Server be sexual harassment, and if so, what could be done?</a:t>
            </a:r>
            <a:r>
              <a:rPr lang="en-US" sz="1800" dirty="0">
                <a:ea typeface="+mn-lt"/>
                <a:cs typeface="+mn-lt"/>
              </a:rPr>
              <a:t> </a:t>
            </a:r>
            <a:endParaRPr lang="en-US"/>
          </a:p>
          <a:p>
            <a:pPr marL="342900" indent="-342900" algn="just">
              <a:buAutoNum type="alphaUcPeriod"/>
            </a:pPr>
            <a:r>
              <a:rPr lang="en-US" sz="1800" dirty="0">
                <a:ea typeface="+mn-lt"/>
                <a:cs typeface="+mn-lt"/>
              </a:rPr>
              <a:t>The conduct of Teammates A and B is not sexual harassment because the comments made by the Server show that the Server participated in the conversation and then told Teammate C not to worry about it.  </a:t>
            </a:r>
            <a:endParaRPr lang="en-US" sz="1800"/>
          </a:p>
          <a:p>
            <a:pPr marL="342900" indent="-342900" algn="just">
              <a:buAutoNum type="alphaUcPeriod"/>
            </a:pPr>
            <a:r>
              <a:rPr lang="en-US" sz="1800" dirty="0">
                <a:ea typeface="+mn-lt"/>
                <a:cs typeface="+mn-lt"/>
              </a:rPr>
              <a:t>The conduct could be sexual harassment because the comments made to the Server were sexual in nature and may have been unwelcome to the Server.</a:t>
            </a:r>
            <a:endParaRPr lang="en-US" sz="1800"/>
          </a:p>
          <a:p>
            <a:pPr marL="342900" indent="-342900" algn="just">
              <a:buAutoNum type="alphaUcPeriod"/>
            </a:pPr>
            <a:r>
              <a:rPr lang="en-US" sz="1800" dirty="0">
                <a:ea typeface="+mn-lt"/>
                <a:cs typeface="+mn-lt"/>
              </a:rPr>
              <a:t>Server should report the conduct of Teammates A and B to the Mike’s Pub manager, who should then inform Teammates to refrain from similar or like behavior or they will be denied service and asked to leave Mike’s Pub.</a:t>
            </a:r>
            <a:endParaRPr lang="en-US" sz="1800"/>
          </a:p>
          <a:p>
            <a:pPr marL="342900" indent="-342900" algn="just">
              <a:buAutoNum type="alphaUcPeriod"/>
            </a:pPr>
            <a:r>
              <a:rPr lang="en-US" sz="1800" dirty="0">
                <a:ea typeface="+mn-lt"/>
                <a:cs typeface="+mn-lt"/>
              </a:rPr>
              <a:t>Answers B and C.</a:t>
            </a:r>
            <a:endParaRPr lang="en-US" dirty="0"/>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29</a:t>
            </a:fld>
            <a:endParaRPr lang="en-US"/>
          </a:p>
        </p:txBody>
      </p:sp>
    </p:spTree>
    <p:extLst>
      <p:ext uri="{BB962C8B-B14F-4D97-AF65-F5344CB8AC3E}">
        <p14:creationId xmlns:p14="http://schemas.microsoft.com/office/powerpoint/2010/main" val="2543280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FA88D-6C06-274F-8A13-2A28E014439C}"/>
              </a:ext>
            </a:extLst>
          </p:cNvPr>
          <p:cNvSpPr>
            <a:spLocks noGrp="1"/>
          </p:cNvSpPr>
          <p:nvPr>
            <p:ph type="title"/>
          </p:nvPr>
        </p:nvSpPr>
        <p:spPr/>
        <p:txBody>
          <a:bodyPr>
            <a:normAutofit/>
          </a:bodyPr>
          <a:lstStyle/>
          <a:p>
            <a:r>
              <a:rPr lang="en-US"/>
              <a:t>Employers Required to Provide Sexual Harassment Prevention Training for All Employees</a:t>
            </a:r>
          </a:p>
        </p:txBody>
      </p:sp>
      <p:sp>
        <p:nvSpPr>
          <p:cNvPr id="3" name="Content Placeholder 2">
            <a:extLst>
              <a:ext uri="{FF2B5EF4-FFF2-40B4-BE49-F238E27FC236}">
                <a16:creationId xmlns:a16="http://schemas.microsoft.com/office/drawing/2014/main" id="{25412720-C56A-6941-9BD0-FD5DA9581A79}"/>
              </a:ext>
            </a:extLst>
          </p:cNvPr>
          <p:cNvSpPr>
            <a:spLocks noGrp="1"/>
          </p:cNvSpPr>
          <p:nvPr>
            <p:ph idx="1"/>
          </p:nvPr>
        </p:nvSpPr>
        <p:spPr/>
        <p:txBody>
          <a:bodyPr>
            <a:normAutofit/>
          </a:bodyPr>
          <a:lstStyle/>
          <a:p>
            <a:pPr algn="just"/>
            <a:r>
              <a:rPr lang="en-US" dirty="0"/>
              <a:t>Every Bar and Restaurant in the State of Illinois is required to provide employees with sexual harassment prevention training that complies with sections 2-109 and 2-110 of the Illinois Human Rights Act (“IHRA”). </a:t>
            </a:r>
          </a:p>
          <a:p>
            <a:pPr algn="just"/>
            <a:r>
              <a:rPr lang="en-US" dirty="0"/>
              <a:t>All employees regardless of their status (i.e. short-term, part-time, or intern) must be trained.  </a:t>
            </a:r>
          </a:p>
          <a:p>
            <a:pPr algn="just"/>
            <a:r>
              <a:rPr lang="en-US" dirty="0"/>
              <a:t>If an employer has an independent contractor working on-site with the employer’s staff, the independent contractor should receive sexual harassment prevention training.</a:t>
            </a:r>
          </a:p>
        </p:txBody>
      </p:sp>
      <p:sp>
        <p:nvSpPr>
          <p:cNvPr id="4" name="Slide Number Placeholder 3">
            <a:extLst>
              <a:ext uri="{FF2B5EF4-FFF2-40B4-BE49-F238E27FC236}">
                <a16:creationId xmlns:a16="http://schemas.microsoft.com/office/drawing/2014/main" id="{63131569-27AD-4EB2-B130-8174A5D981DB}"/>
              </a:ext>
            </a:extLst>
          </p:cNvPr>
          <p:cNvSpPr>
            <a:spLocks noGrp="1"/>
          </p:cNvSpPr>
          <p:nvPr>
            <p:ph type="sldNum" sz="quarter" idx="12"/>
          </p:nvPr>
        </p:nvSpPr>
        <p:spPr/>
        <p:txBody>
          <a:bodyPr/>
          <a:lstStyle/>
          <a:p>
            <a:fld id="{C5A665C1-7BA9-CC40-B623-78F7D2DB8FAB}" type="slidenum">
              <a:rPr lang="en-US" smtClean="0"/>
              <a:t>3</a:t>
            </a:fld>
            <a:endParaRPr lang="en-US"/>
          </a:p>
        </p:txBody>
      </p:sp>
    </p:spTree>
    <p:extLst>
      <p:ext uri="{BB962C8B-B14F-4D97-AF65-F5344CB8AC3E}">
        <p14:creationId xmlns:p14="http://schemas.microsoft.com/office/powerpoint/2010/main" val="1041261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799068"/>
          </a:xfrm>
        </p:spPr>
        <p:txBody>
          <a:bodyPr>
            <a:noAutofit/>
          </a:bodyPr>
          <a:lstStyle/>
          <a:p>
            <a:r>
              <a:rPr lang="en-US"/>
              <a:t>Scenario: 4            Springfield Tigers</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37140" y="1961071"/>
            <a:ext cx="9520158" cy="2342632"/>
          </a:xfrm>
        </p:spPr>
        <p:txBody>
          <a:bodyPr>
            <a:normAutofit/>
          </a:bodyPr>
          <a:lstStyle/>
          <a:p>
            <a:pPr algn="just">
              <a:buNone/>
            </a:pPr>
            <a:r>
              <a:rPr lang="en-US" sz="1800" b="1" dirty="0">
                <a:ea typeface="+mn-lt"/>
                <a:cs typeface="+mn-lt"/>
              </a:rPr>
              <a:t>The correct answer is D.</a:t>
            </a:r>
            <a:r>
              <a:rPr lang="en-US" sz="1800" dirty="0">
                <a:ea typeface="+mn-lt"/>
                <a:cs typeface="+mn-lt"/>
              </a:rPr>
              <a:t>  Both Answers B and C are correct. </a:t>
            </a:r>
            <a:endParaRPr lang="en-US" dirty="0"/>
          </a:p>
          <a:p>
            <a:pPr marL="0" indent="0" algn="just">
              <a:lnSpc>
                <a:spcPct val="107000"/>
              </a:lnSpc>
              <a:spcBef>
                <a:spcPts val="0"/>
              </a:spcBef>
              <a:spcAft>
                <a:spcPts val="800"/>
              </a:spcAft>
              <a:buNone/>
            </a:pPr>
            <a:endParaRPr lang="en-US" sz="1800" b="1" dirty="0">
              <a:ea typeface="+mn-lt"/>
              <a:cs typeface="+mn-lt"/>
            </a:endParaRPr>
          </a:p>
          <a:p>
            <a:pPr marL="0" indent="0" algn="just">
              <a:lnSpc>
                <a:spcPct val="107000"/>
              </a:lnSpc>
              <a:spcBef>
                <a:spcPts val="0"/>
              </a:spcBef>
              <a:spcAft>
                <a:spcPts val="800"/>
              </a:spcAft>
              <a:buNone/>
            </a:pPr>
            <a:r>
              <a:rPr lang="en-US" sz="1800" b="1" dirty="0">
                <a:ea typeface="+mn-lt"/>
                <a:cs typeface="+mn-lt"/>
              </a:rPr>
              <a:t>Rationale:</a:t>
            </a:r>
            <a:r>
              <a:rPr lang="en-US" sz="1800" dirty="0">
                <a:ea typeface="+mn-lt"/>
                <a:cs typeface="+mn-lt"/>
              </a:rPr>
              <a:t> Server’s participation in the conversation with Teammates A and B does not necessarily mean that the conduct was welcomed by Server.  The comments were intended as sexual in nature.  If Server is uncomfortable, the comments should be reported to a Mike’s Pub Manager, who should ensure that the Teammates refrain from the conduct or leave the Pub. </a:t>
            </a:r>
            <a:endParaRPr lang="en-US"/>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30</a:t>
            </a:fld>
            <a:endParaRPr lang="en-US"/>
          </a:p>
        </p:txBody>
      </p:sp>
    </p:spTree>
    <p:extLst>
      <p:ext uri="{BB962C8B-B14F-4D97-AF65-F5344CB8AC3E}">
        <p14:creationId xmlns:p14="http://schemas.microsoft.com/office/powerpoint/2010/main" val="2288661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789661"/>
          </a:xfrm>
        </p:spPr>
        <p:txBody>
          <a:bodyPr>
            <a:noAutofit/>
          </a:bodyPr>
          <a:lstStyle/>
          <a:p>
            <a:r>
              <a:rPr lang="en-US"/>
              <a:t>Scenario: 5            The Coffee Shop </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74770" y="1979884"/>
            <a:ext cx="9680085" cy="3932485"/>
          </a:xfrm>
        </p:spPr>
        <p:txBody>
          <a:bodyPr>
            <a:normAutofit/>
          </a:bodyPr>
          <a:lstStyle/>
          <a:p>
            <a:pPr marL="0" indent="0" algn="just">
              <a:buNone/>
            </a:pPr>
            <a:r>
              <a:rPr lang="en-US" sz="1800" dirty="0">
                <a:ea typeface="+mn-lt"/>
                <a:cs typeface="+mn-lt"/>
              </a:rPr>
              <a:t>Employee A &amp; B are co-workers at The Coffee Shop.  They have been working together for almost two years.  Employee B has recently become Facebook friends with Employee A.  Employee B sends a message to Employee A through Messenger asking Employee A out on a date.  Employee A ignores the message and does not respond.  Employee B sends another message through Messenger to Employee A, this time stating, “This could be the best date you’ve ever had.”  Employee A does not respond.  Employee B sends a third message to Employee A and it read “I didn’t want to date you anyway.  I heard you’re a slut.”  Employee A becomes very upset by the message and decides to share the messages with the Manager, indicating that “Employee B’s comments have made it difficult to concentrate at work.” </a:t>
            </a:r>
            <a:endParaRPr lang="en-US" dirty="0"/>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31</a:t>
            </a:fld>
            <a:endParaRPr lang="en-US"/>
          </a:p>
        </p:txBody>
      </p:sp>
    </p:spTree>
    <p:extLst>
      <p:ext uri="{BB962C8B-B14F-4D97-AF65-F5344CB8AC3E}">
        <p14:creationId xmlns:p14="http://schemas.microsoft.com/office/powerpoint/2010/main" val="4160964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808476"/>
          </a:xfrm>
        </p:spPr>
        <p:txBody>
          <a:bodyPr>
            <a:noAutofit/>
          </a:bodyPr>
          <a:lstStyle/>
          <a:p>
            <a:r>
              <a:rPr lang="en-US"/>
              <a:t>Scenario: 5            The Coffee Shop </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65363" y="1998699"/>
            <a:ext cx="9689491" cy="4054781"/>
          </a:xfrm>
        </p:spPr>
        <p:txBody>
          <a:bodyPr>
            <a:normAutofit/>
          </a:bodyPr>
          <a:lstStyle/>
          <a:p>
            <a:pPr>
              <a:buNone/>
            </a:pPr>
            <a:r>
              <a:rPr lang="en-US" sz="1800" b="1" dirty="0">
                <a:ea typeface="+mn-lt"/>
                <a:cs typeface="+mn-lt"/>
              </a:rPr>
              <a:t>What is the responsibility of the Manager in this situation?</a:t>
            </a:r>
            <a:r>
              <a:rPr lang="en-US" sz="1800" dirty="0">
                <a:ea typeface="+mn-lt"/>
                <a:cs typeface="+mn-lt"/>
              </a:rPr>
              <a:t> </a:t>
            </a:r>
            <a:endParaRPr lang="en-US"/>
          </a:p>
          <a:p>
            <a:pPr marL="342900" indent="-342900" algn="just">
              <a:buAutoNum type="alphaUcPeriod"/>
            </a:pPr>
            <a:r>
              <a:rPr lang="en-US" sz="1800" dirty="0">
                <a:ea typeface="+mn-lt"/>
                <a:cs typeface="+mn-lt"/>
              </a:rPr>
              <a:t>The Manager should conduct an investigation into Employee A’s complaint. </a:t>
            </a:r>
            <a:endParaRPr lang="en-US" sz="1800"/>
          </a:p>
          <a:p>
            <a:pPr marL="342900" indent="-342900" algn="just">
              <a:buAutoNum type="alphaUcPeriod"/>
            </a:pPr>
            <a:r>
              <a:rPr lang="en-US" sz="1800" dirty="0">
                <a:ea typeface="+mn-lt"/>
                <a:cs typeface="+mn-lt"/>
              </a:rPr>
              <a:t>If the investigation reveals that the conduct occurred, the Manager should take corrective action, including taking appropriate disciplinary action against Employee B, if warranted.</a:t>
            </a:r>
            <a:endParaRPr lang="en-US" sz="1800"/>
          </a:p>
          <a:p>
            <a:pPr marL="342900" indent="-342900" algn="just">
              <a:buAutoNum type="alphaUcPeriod"/>
            </a:pPr>
            <a:r>
              <a:rPr lang="en-US" sz="1800" dirty="0">
                <a:ea typeface="+mn-lt"/>
                <a:cs typeface="+mn-lt"/>
              </a:rPr>
              <a:t>The Manager should ensure that all Coffee Shop employees are aware of the Coffee Shop’s policy against sexual harassment, and how to report it.</a:t>
            </a:r>
            <a:endParaRPr lang="en-US" sz="1800"/>
          </a:p>
          <a:p>
            <a:pPr marL="342900" indent="-342900" algn="just">
              <a:buAutoNum type="alphaUcPeriod"/>
            </a:pPr>
            <a:r>
              <a:rPr lang="en-US" sz="1800" dirty="0">
                <a:ea typeface="+mn-lt"/>
                <a:cs typeface="+mn-lt"/>
              </a:rPr>
              <a:t>All of the above are correct.</a:t>
            </a:r>
            <a:endParaRPr lang="en-US" dirty="0"/>
          </a:p>
          <a:p>
            <a:pPr marL="0" indent="0">
              <a:buNone/>
            </a:pPr>
            <a:r>
              <a:rPr lang="en-US" sz="1800" dirty="0">
                <a:ea typeface="+mn-lt"/>
                <a:cs typeface="+mn-lt"/>
              </a:rPr>
              <a:t>  </a:t>
            </a:r>
            <a:endParaRPr lang="en-US"/>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32</a:t>
            </a:fld>
            <a:endParaRPr lang="en-US"/>
          </a:p>
        </p:txBody>
      </p:sp>
    </p:spTree>
    <p:extLst>
      <p:ext uri="{BB962C8B-B14F-4D97-AF65-F5344CB8AC3E}">
        <p14:creationId xmlns:p14="http://schemas.microsoft.com/office/powerpoint/2010/main" val="3756630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855513"/>
          </a:xfrm>
        </p:spPr>
        <p:txBody>
          <a:bodyPr>
            <a:noAutofit/>
          </a:bodyPr>
          <a:lstStyle/>
          <a:p>
            <a:r>
              <a:rPr lang="en-US"/>
              <a:t>Scenario: 5            The Coffee Shop </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65363" y="1932848"/>
            <a:ext cx="9689491" cy="3161077"/>
          </a:xfrm>
        </p:spPr>
        <p:txBody>
          <a:bodyPr>
            <a:normAutofit/>
          </a:bodyPr>
          <a:lstStyle/>
          <a:p>
            <a:pPr algn="just">
              <a:buNone/>
            </a:pPr>
            <a:r>
              <a:rPr lang="en-US" sz="1800" b="1" dirty="0">
                <a:ea typeface="+mn-lt"/>
                <a:cs typeface="+mn-lt"/>
              </a:rPr>
              <a:t>The correct answer is D.</a:t>
            </a:r>
            <a:r>
              <a:rPr lang="en-US" sz="1800" dirty="0">
                <a:ea typeface="+mn-lt"/>
                <a:cs typeface="+mn-lt"/>
              </a:rPr>
              <a:t>  All of the above are correct. </a:t>
            </a:r>
            <a:endParaRPr lang="en-US" dirty="0"/>
          </a:p>
          <a:p>
            <a:pPr algn="just">
              <a:buNone/>
            </a:pPr>
            <a:r>
              <a:rPr lang="en-US" sz="1800" b="1" dirty="0">
                <a:ea typeface="+mn-lt"/>
                <a:cs typeface="+mn-lt"/>
              </a:rPr>
              <a:t>Rationale:</a:t>
            </a:r>
            <a:r>
              <a:rPr lang="en-US" sz="1800" dirty="0">
                <a:ea typeface="+mn-lt"/>
                <a:cs typeface="+mn-lt"/>
              </a:rPr>
              <a:t> The Manager is responsible for responding to Employee A’s complaint by conducting an investigation putting a stop to the harassment.  The Manager is also responsible for reminding employees of the Coffee Shop’s sexual harassment prevention policy and employees’ responsibilities to report sexual harassment to management. </a:t>
            </a:r>
            <a:endParaRPr lang="en-US" dirty="0"/>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33</a:t>
            </a:fld>
            <a:endParaRPr lang="en-US"/>
          </a:p>
        </p:txBody>
      </p:sp>
    </p:spTree>
    <p:extLst>
      <p:ext uri="{BB962C8B-B14F-4D97-AF65-F5344CB8AC3E}">
        <p14:creationId xmlns:p14="http://schemas.microsoft.com/office/powerpoint/2010/main" val="1548937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a:t>an </a:t>
            </a:r>
            <a:r>
              <a:rPr lang="en-US" b="1"/>
              <a:t>explanation of sexual harassment </a:t>
            </a:r>
            <a:r>
              <a:rPr lang="en-US"/>
              <a:t>consistent with the Illinois Human Rights Act;</a:t>
            </a:r>
          </a:p>
          <a:p>
            <a:pPr marL="514350" lvl="0" indent="-514350">
              <a:buFont typeface="+mj-lt"/>
              <a:buAutoNum type="romanUcPeriod"/>
            </a:pPr>
            <a:r>
              <a:rPr lang="en-US" b="1"/>
              <a:t>examples of conduct </a:t>
            </a:r>
            <a:r>
              <a:rPr lang="en-US"/>
              <a:t>that may constitute unlawful sexual harassment;</a:t>
            </a:r>
          </a:p>
          <a:p>
            <a:pPr marL="514350" lvl="0" indent="-514350">
              <a:buFont typeface="+mj-lt"/>
              <a:buAutoNum type="romanUcPeriod"/>
            </a:pPr>
            <a:r>
              <a:rPr lang="en-US">
                <a:solidFill>
                  <a:srgbClr val="C00000"/>
                </a:solidFill>
              </a:rPr>
              <a:t>a </a:t>
            </a:r>
            <a:r>
              <a:rPr lang="en-US" b="1">
                <a:solidFill>
                  <a:srgbClr val="C00000"/>
                </a:solidFill>
              </a:rPr>
              <a:t>summary of Federal and State statutory laws </a:t>
            </a:r>
            <a:r>
              <a:rPr lang="en-US">
                <a:solidFill>
                  <a:srgbClr val="C00000"/>
                </a:solidFill>
              </a:rPr>
              <a:t>concerning sexual harassment including remedies available to victims; and</a:t>
            </a:r>
          </a:p>
          <a:p>
            <a:pPr marL="514350" lvl="0" indent="-514350">
              <a:buFont typeface="+mj-lt"/>
              <a:buAutoNum type="romanUcPeriod"/>
            </a:pPr>
            <a:r>
              <a:rPr lang="en-US"/>
              <a:t>a </a:t>
            </a:r>
            <a:r>
              <a:rPr lang="en-US" b="1"/>
              <a:t>summary of employer responsibilities </a:t>
            </a:r>
            <a:r>
              <a:rPr lang="en-US"/>
              <a:t>in the prevention, investigation, and corrective measures of sexual harassment.</a:t>
            </a:r>
          </a:p>
        </p:txBody>
      </p:sp>
      <p:sp>
        <p:nvSpPr>
          <p:cNvPr id="4" name="Slide Number Placeholder 3">
            <a:extLst>
              <a:ext uri="{FF2B5EF4-FFF2-40B4-BE49-F238E27FC236}">
                <a16:creationId xmlns:a16="http://schemas.microsoft.com/office/drawing/2014/main" id="{30CF4B96-F3F5-43B4-8548-DCDD5A0363B6}"/>
              </a:ext>
            </a:extLst>
          </p:cNvPr>
          <p:cNvSpPr>
            <a:spLocks noGrp="1"/>
          </p:cNvSpPr>
          <p:nvPr>
            <p:ph type="sldNum" sz="quarter" idx="12"/>
          </p:nvPr>
        </p:nvSpPr>
        <p:spPr/>
        <p:txBody>
          <a:bodyPr/>
          <a:lstStyle/>
          <a:p>
            <a:fld id="{C5A665C1-7BA9-CC40-B623-78F7D2DB8FAB}" type="slidenum">
              <a:rPr lang="en-US" smtClean="0"/>
              <a:t>34</a:t>
            </a:fld>
            <a:endParaRPr lang="en-US"/>
          </a:p>
        </p:txBody>
      </p:sp>
    </p:spTree>
    <p:extLst>
      <p:ext uri="{BB962C8B-B14F-4D97-AF65-F5344CB8AC3E}">
        <p14:creationId xmlns:p14="http://schemas.microsoft.com/office/powerpoint/2010/main" val="3594796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250F-C0F0-744C-A569-FFDFAB57BDE8}"/>
              </a:ext>
            </a:extLst>
          </p:cNvPr>
          <p:cNvSpPr>
            <a:spLocks noGrp="1"/>
          </p:cNvSpPr>
          <p:nvPr>
            <p:ph type="title"/>
          </p:nvPr>
        </p:nvSpPr>
        <p:spPr/>
        <p:txBody>
          <a:bodyPr>
            <a:normAutofit/>
          </a:bodyPr>
          <a:lstStyle/>
          <a:p>
            <a:r>
              <a:rPr lang="en-US"/>
              <a:t>III. What can I do if I experience, witness, or become aware of unwelcome sexual conduct?</a:t>
            </a:r>
          </a:p>
        </p:txBody>
      </p:sp>
      <p:sp>
        <p:nvSpPr>
          <p:cNvPr id="3" name="Content Placeholder 2">
            <a:extLst>
              <a:ext uri="{FF2B5EF4-FFF2-40B4-BE49-F238E27FC236}">
                <a16:creationId xmlns:a16="http://schemas.microsoft.com/office/drawing/2014/main" id="{8B6C3780-E18D-CD42-9BE3-D10213157692}"/>
              </a:ext>
            </a:extLst>
          </p:cNvPr>
          <p:cNvSpPr>
            <a:spLocks noGrp="1"/>
          </p:cNvSpPr>
          <p:nvPr>
            <p:ph idx="1"/>
          </p:nvPr>
        </p:nvSpPr>
        <p:spPr/>
        <p:txBody>
          <a:bodyPr>
            <a:noAutofit/>
          </a:bodyPr>
          <a:lstStyle/>
          <a:p>
            <a:pPr marL="0" indent="0">
              <a:buNone/>
            </a:pPr>
            <a:r>
              <a:rPr lang="en-US" sz="1800" b="1"/>
              <a:t>If you experience, witness or become aware of unwelcome sexual conduct, know that: </a:t>
            </a:r>
          </a:p>
          <a:p>
            <a:pPr marL="342900" indent="-342900">
              <a:buFont typeface="+mj-lt"/>
              <a:buAutoNum type="arabicPeriod"/>
            </a:pPr>
            <a:r>
              <a:rPr lang="en-US" sz="1800"/>
              <a:t>You have the </a:t>
            </a:r>
            <a:r>
              <a:rPr lang="en-US" sz="1800" b="1"/>
              <a:t>right to tell the person to stop</a:t>
            </a:r>
            <a:r>
              <a:rPr lang="en-US" sz="1800"/>
              <a:t>.  The initiating and participating persons must stop the unwelcome behavior upon request.   If they continue the behavior or retaliate against you because you asked them to stop, they can be found to have violated the law by engaging in sexual harassment or retaliation. </a:t>
            </a:r>
          </a:p>
          <a:p>
            <a:pPr marL="342900" indent="-342900">
              <a:buFont typeface="+mj-lt"/>
              <a:buAutoNum type="arabicPeriod"/>
            </a:pPr>
            <a:r>
              <a:rPr lang="en-US" sz="1800"/>
              <a:t>You have the </a:t>
            </a:r>
            <a:r>
              <a:rPr lang="en-US" sz="1800" b="1"/>
              <a:t>right to report the sexual harassment</a:t>
            </a:r>
            <a:r>
              <a:rPr lang="en-US" sz="1800"/>
              <a:t>.  Several reporting options are available.  The option you choose may depend on the nature and severity of the unwelcome conduct of a sexual nature.  Persons who report sexual harassment or participate in investigations are protected from retaliation.  </a:t>
            </a:r>
          </a:p>
        </p:txBody>
      </p:sp>
      <p:sp>
        <p:nvSpPr>
          <p:cNvPr id="4" name="Slide Number Placeholder 3">
            <a:extLst>
              <a:ext uri="{FF2B5EF4-FFF2-40B4-BE49-F238E27FC236}">
                <a16:creationId xmlns:a16="http://schemas.microsoft.com/office/drawing/2014/main" id="{469E27EA-00B8-42F8-92D4-F0EAD6D9B288}"/>
              </a:ext>
            </a:extLst>
          </p:cNvPr>
          <p:cNvSpPr>
            <a:spLocks noGrp="1"/>
          </p:cNvSpPr>
          <p:nvPr>
            <p:ph type="sldNum" sz="quarter" idx="12"/>
          </p:nvPr>
        </p:nvSpPr>
        <p:spPr/>
        <p:txBody>
          <a:bodyPr/>
          <a:lstStyle/>
          <a:p>
            <a:fld id="{C5A665C1-7BA9-CC40-B623-78F7D2DB8FAB}" type="slidenum">
              <a:rPr lang="en-US" smtClean="0"/>
              <a:t>35</a:t>
            </a:fld>
            <a:endParaRPr lang="en-US"/>
          </a:p>
        </p:txBody>
      </p:sp>
    </p:spTree>
    <p:extLst>
      <p:ext uri="{BB962C8B-B14F-4D97-AF65-F5344CB8AC3E}">
        <p14:creationId xmlns:p14="http://schemas.microsoft.com/office/powerpoint/2010/main" val="6992897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b="1">
                <a:solidFill>
                  <a:srgbClr val="C00000"/>
                </a:solidFill>
              </a:rPr>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3C02691D-97D0-479E-B454-452F4F9C71E9}"/>
              </a:ext>
            </a:extLst>
          </p:cNvPr>
          <p:cNvSpPr>
            <a:spLocks noGrp="1"/>
          </p:cNvSpPr>
          <p:nvPr>
            <p:ph type="sldNum" sz="quarter" idx="12"/>
          </p:nvPr>
        </p:nvSpPr>
        <p:spPr/>
        <p:txBody>
          <a:bodyPr/>
          <a:lstStyle/>
          <a:p>
            <a:fld id="{C5A665C1-7BA9-CC40-B623-78F7D2DB8FAB}" type="slidenum">
              <a:rPr lang="en-US" smtClean="0"/>
              <a:t>36</a:t>
            </a:fld>
            <a:endParaRPr lang="en-US"/>
          </a:p>
        </p:txBody>
      </p:sp>
    </p:spTree>
    <p:extLst>
      <p:ext uri="{BB962C8B-B14F-4D97-AF65-F5344CB8AC3E}">
        <p14:creationId xmlns:p14="http://schemas.microsoft.com/office/powerpoint/2010/main" val="1979687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7CE4F-8124-1A47-A7FA-9B7630ECD0A9}"/>
              </a:ext>
            </a:extLst>
          </p:cNvPr>
          <p:cNvSpPr>
            <a:spLocks noGrp="1"/>
          </p:cNvSpPr>
          <p:nvPr>
            <p:ph type="title"/>
          </p:nvPr>
        </p:nvSpPr>
        <p:spPr/>
        <p:txBody>
          <a:bodyPr>
            <a:normAutofit/>
          </a:bodyPr>
          <a:lstStyle/>
          <a:p>
            <a:r>
              <a:rPr lang="en-US"/>
              <a:t>III. Call the State of Illinois Sexual Harassment and Discrimination Helpline</a:t>
            </a:r>
          </a:p>
        </p:txBody>
      </p:sp>
      <p:sp>
        <p:nvSpPr>
          <p:cNvPr id="3" name="Content Placeholder 2">
            <a:extLst>
              <a:ext uri="{FF2B5EF4-FFF2-40B4-BE49-F238E27FC236}">
                <a16:creationId xmlns:a16="http://schemas.microsoft.com/office/drawing/2014/main" id="{E558FC30-011B-EF46-AC21-BC95D10F95A3}"/>
              </a:ext>
            </a:extLst>
          </p:cNvPr>
          <p:cNvSpPr>
            <a:spLocks noGrp="1"/>
          </p:cNvSpPr>
          <p:nvPr>
            <p:ph idx="1"/>
          </p:nvPr>
        </p:nvSpPr>
        <p:spPr/>
        <p:txBody>
          <a:bodyPr>
            <a:noAutofit/>
          </a:bodyPr>
          <a:lstStyle/>
          <a:p>
            <a:pPr marL="0" indent="0">
              <a:buNone/>
            </a:pPr>
            <a:r>
              <a:rPr lang="en-US" sz="1800"/>
              <a:t>If you or someone you know has experienced or witnessed unwelcome conduct of a sexual nature in the workplace, please call the </a:t>
            </a:r>
            <a:r>
              <a:rPr lang="en-US" sz="1800" i="1"/>
              <a:t>State of Illinois Sexual Harassment and Discrimination Helpline</a:t>
            </a:r>
            <a:r>
              <a:rPr lang="en-US" sz="1800"/>
              <a:t> for assistance.  Calls are confidential and can be made anonymously.</a:t>
            </a:r>
          </a:p>
          <a:p>
            <a:pPr marL="0" indent="0" algn="ctr">
              <a:buNone/>
            </a:pPr>
            <a:r>
              <a:rPr lang="en-US" b="1">
                <a:solidFill>
                  <a:schemeClr val="accent5"/>
                </a:solidFill>
              </a:rPr>
              <a:t>Call:  1-877-236-7703</a:t>
            </a:r>
          </a:p>
          <a:p>
            <a:pPr marL="0" indent="0" algn="ctr">
              <a:buNone/>
            </a:pPr>
            <a:r>
              <a:rPr lang="en-US" b="1">
                <a:solidFill>
                  <a:schemeClr val="accent5"/>
                </a:solidFill>
              </a:rPr>
              <a:t>Visit  </a:t>
            </a:r>
            <a:r>
              <a:rPr lang="en-US">
                <a:solidFill>
                  <a:schemeClr val="accent5"/>
                </a:solidFill>
                <a:hlinkClick r:id="rId3">
                  <a:extLst>
                    <a:ext uri="{A12FA001-AC4F-418D-AE19-62706E023703}">
                      <ahyp:hlinkClr xmlns:ahyp="http://schemas.microsoft.com/office/drawing/2018/hyperlinkcolor" val="tx"/>
                    </a:ext>
                  </a:extLst>
                </a:hlinkClick>
              </a:rPr>
              <a:t>www.Illinois.gov/SexualHarassment</a:t>
            </a:r>
            <a:endParaRPr lang="en-US">
              <a:solidFill>
                <a:schemeClr val="accent5"/>
              </a:solidFill>
            </a:endParaRPr>
          </a:p>
          <a:p>
            <a:pPr marL="0" indent="0">
              <a:buNone/>
            </a:pPr>
            <a:r>
              <a:rPr lang="en-US"/>
              <a:t>Helpline representatives can help callers navigate their numerous reporting options and share additional information related to counseling, legal assistance, and frequently asked questions. </a:t>
            </a:r>
          </a:p>
          <a:p>
            <a:pPr marL="0" indent="0" algn="ctr">
              <a:buNone/>
            </a:pPr>
            <a:endParaRPr lang="en-US">
              <a:solidFill>
                <a:schemeClr val="accent5"/>
              </a:solidFill>
            </a:endParaRPr>
          </a:p>
        </p:txBody>
      </p:sp>
      <p:sp>
        <p:nvSpPr>
          <p:cNvPr id="4" name="Slide Number Placeholder 3">
            <a:extLst>
              <a:ext uri="{FF2B5EF4-FFF2-40B4-BE49-F238E27FC236}">
                <a16:creationId xmlns:a16="http://schemas.microsoft.com/office/drawing/2014/main" id="{9F6B203E-99DA-455F-8A83-5979766864D1}"/>
              </a:ext>
            </a:extLst>
          </p:cNvPr>
          <p:cNvSpPr>
            <a:spLocks noGrp="1"/>
          </p:cNvSpPr>
          <p:nvPr>
            <p:ph type="sldNum" sz="quarter" idx="12"/>
          </p:nvPr>
        </p:nvSpPr>
        <p:spPr/>
        <p:txBody>
          <a:bodyPr/>
          <a:lstStyle/>
          <a:p>
            <a:fld id="{C5A665C1-7BA9-CC40-B623-78F7D2DB8FAB}" type="slidenum">
              <a:rPr lang="en-US" smtClean="0"/>
              <a:t>37</a:t>
            </a:fld>
            <a:endParaRPr lang="en-US"/>
          </a:p>
        </p:txBody>
      </p:sp>
    </p:spTree>
    <p:extLst>
      <p:ext uri="{BB962C8B-B14F-4D97-AF65-F5344CB8AC3E}">
        <p14:creationId xmlns:p14="http://schemas.microsoft.com/office/powerpoint/2010/main" val="4065756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b="1">
                <a:solidFill>
                  <a:srgbClr val="C00000"/>
                </a:solidFill>
              </a:rPr>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45FF9D25-FE8D-4378-85A5-2535B4246F15}"/>
              </a:ext>
            </a:extLst>
          </p:cNvPr>
          <p:cNvSpPr>
            <a:spLocks noGrp="1"/>
          </p:cNvSpPr>
          <p:nvPr>
            <p:ph type="sldNum" sz="quarter" idx="12"/>
          </p:nvPr>
        </p:nvSpPr>
        <p:spPr/>
        <p:txBody>
          <a:bodyPr/>
          <a:lstStyle/>
          <a:p>
            <a:fld id="{C5A665C1-7BA9-CC40-B623-78F7D2DB8FAB}" type="slidenum">
              <a:rPr lang="en-US" smtClean="0"/>
              <a:t>38</a:t>
            </a:fld>
            <a:endParaRPr lang="en-US"/>
          </a:p>
        </p:txBody>
      </p:sp>
    </p:spTree>
    <p:extLst>
      <p:ext uri="{BB962C8B-B14F-4D97-AF65-F5344CB8AC3E}">
        <p14:creationId xmlns:p14="http://schemas.microsoft.com/office/powerpoint/2010/main" val="26867501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F2C72-9D48-4942-ADB0-4FE5C6D7D2B1}"/>
              </a:ext>
            </a:extLst>
          </p:cNvPr>
          <p:cNvSpPr>
            <a:spLocks noGrp="1"/>
          </p:cNvSpPr>
          <p:nvPr>
            <p:ph type="title"/>
          </p:nvPr>
        </p:nvSpPr>
        <p:spPr/>
        <p:txBody>
          <a:bodyPr>
            <a:normAutofit/>
          </a:bodyPr>
          <a:lstStyle/>
          <a:p>
            <a:r>
              <a:rPr lang="en-US"/>
              <a:t>III. Reporting Sexual Harassment to an Employer</a:t>
            </a:r>
          </a:p>
        </p:txBody>
      </p:sp>
      <p:sp>
        <p:nvSpPr>
          <p:cNvPr id="3" name="Content Placeholder 2">
            <a:extLst>
              <a:ext uri="{FF2B5EF4-FFF2-40B4-BE49-F238E27FC236}">
                <a16:creationId xmlns:a16="http://schemas.microsoft.com/office/drawing/2014/main" id="{8F6F2EF3-8212-AA4E-88AB-919DF93D5F22}"/>
              </a:ext>
            </a:extLst>
          </p:cNvPr>
          <p:cNvSpPr>
            <a:spLocks noGrp="1"/>
          </p:cNvSpPr>
          <p:nvPr>
            <p:ph idx="1"/>
          </p:nvPr>
        </p:nvSpPr>
        <p:spPr/>
        <p:txBody>
          <a:bodyPr>
            <a:normAutofit fontScale="85000" lnSpcReduction="10000"/>
          </a:bodyPr>
          <a:lstStyle/>
          <a:p>
            <a:pPr marL="0" indent="0">
              <a:buNone/>
            </a:pPr>
            <a:r>
              <a:rPr lang="en-US" b="1"/>
              <a:t>Report the incident to one or more of the following employer representatives:</a:t>
            </a:r>
          </a:p>
          <a:p>
            <a:pPr marL="457200" indent="-457200">
              <a:buFont typeface="+mj-lt"/>
              <a:buAutoNum type="arabicPeriod"/>
            </a:pPr>
            <a:r>
              <a:rPr lang="en-US" b="1"/>
              <a:t>Your Supervisor</a:t>
            </a:r>
            <a:r>
              <a:rPr lang="en-US"/>
              <a:t> or any member of management you trust.  Supervisors and members of management are responsible for knowing the employer’s internal complaint investigation and resolution process.  Supervisors can help effect immediate positive change.</a:t>
            </a:r>
          </a:p>
          <a:p>
            <a:pPr marL="457200" indent="-457200">
              <a:buFont typeface="+mj-lt"/>
              <a:buAutoNum type="arabicPeriod"/>
            </a:pPr>
            <a:r>
              <a:rPr lang="en-US" b="1"/>
              <a:t>Human Resources Officers </a:t>
            </a:r>
            <a:r>
              <a:rPr lang="en-US"/>
              <a:t>can work with management to investigate and resolve sexual harassment complaints.  This option may be preferred, if the perpetrator of the sexual harassment is a supervisor or manager. </a:t>
            </a:r>
          </a:p>
          <a:p>
            <a:pPr marL="457200" indent="-457200">
              <a:buFont typeface="+mj-lt"/>
              <a:buAutoNum type="arabicPeriod"/>
            </a:pPr>
            <a:r>
              <a:rPr lang="en-US" b="1"/>
              <a:t>Designated Sexual Harassment Reporting Officers </a:t>
            </a:r>
            <a:r>
              <a:rPr lang="en-US"/>
              <a:t>are often established by employers to specifically receive and investigate sexual harassment complaints.   Consult your employer’s sexual harassment policy for specific reporting contact information.</a:t>
            </a:r>
          </a:p>
        </p:txBody>
      </p:sp>
      <p:sp>
        <p:nvSpPr>
          <p:cNvPr id="4" name="Slide Number Placeholder 3">
            <a:extLst>
              <a:ext uri="{FF2B5EF4-FFF2-40B4-BE49-F238E27FC236}">
                <a16:creationId xmlns:a16="http://schemas.microsoft.com/office/drawing/2014/main" id="{675378CC-D6F5-4B7F-B48A-46DC8E582283}"/>
              </a:ext>
            </a:extLst>
          </p:cNvPr>
          <p:cNvSpPr>
            <a:spLocks noGrp="1"/>
          </p:cNvSpPr>
          <p:nvPr>
            <p:ph type="sldNum" sz="quarter" idx="12"/>
          </p:nvPr>
        </p:nvSpPr>
        <p:spPr/>
        <p:txBody>
          <a:bodyPr/>
          <a:lstStyle/>
          <a:p>
            <a:fld id="{C5A665C1-7BA9-CC40-B623-78F7D2DB8FAB}" type="slidenum">
              <a:rPr lang="en-US" smtClean="0"/>
              <a:t>39</a:t>
            </a:fld>
            <a:endParaRPr lang="en-US"/>
          </a:p>
        </p:txBody>
      </p:sp>
    </p:spTree>
    <p:extLst>
      <p:ext uri="{BB962C8B-B14F-4D97-AF65-F5344CB8AC3E}">
        <p14:creationId xmlns:p14="http://schemas.microsoft.com/office/powerpoint/2010/main" val="190368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lgn="just">
              <a:buFont typeface="+mj-lt"/>
              <a:buAutoNum type="romanUcPeriod"/>
            </a:pPr>
            <a:r>
              <a:rPr lang="en-US">
                <a:solidFill>
                  <a:srgbClr val="C00000"/>
                </a:solidFill>
              </a:rPr>
              <a:t>an </a:t>
            </a:r>
            <a:r>
              <a:rPr lang="en-US" b="1">
                <a:solidFill>
                  <a:srgbClr val="C00000"/>
                </a:solidFill>
              </a:rPr>
              <a:t>explanation of sexual harassment </a:t>
            </a:r>
            <a:r>
              <a:rPr lang="en-US">
                <a:solidFill>
                  <a:srgbClr val="C00000"/>
                </a:solidFill>
              </a:rPr>
              <a:t>consistent with the Illinois Human Rights Act;</a:t>
            </a:r>
          </a:p>
          <a:p>
            <a:pPr marL="514350" lvl="0" indent="-514350" algn="just">
              <a:buFont typeface="+mj-lt"/>
              <a:buAutoNum type="romanUcPeriod"/>
            </a:pPr>
            <a:r>
              <a:rPr lang="en-US"/>
              <a:t> </a:t>
            </a:r>
            <a:r>
              <a:rPr lang="en-US" b="1"/>
              <a:t>examples of conduct</a:t>
            </a:r>
            <a:r>
              <a:rPr lang="en-US"/>
              <a:t> that may constitute unlawful sexual harassment;</a:t>
            </a:r>
          </a:p>
          <a:p>
            <a:pPr marL="514350" lvl="0" indent="-514350" algn="just">
              <a:buFont typeface="+mj-lt"/>
              <a:buAutoNum type="romanUcPeriod"/>
            </a:pPr>
            <a:r>
              <a:rPr lang="en-US"/>
              <a:t>a </a:t>
            </a:r>
            <a:r>
              <a:rPr lang="en-US" b="1"/>
              <a:t>summary of Federal and State statutory laws </a:t>
            </a:r>
            <a:r>
              <a:rPr lang="en-US"/>
              <a:t>concerning sexual harassment including remedies available to victims; and</a:t>
            </a:r>
          </a:p>
          <a:p>
            <a:pPr marL="514350" lvl="0" indent="-514350" algn="just">
              <a:buFont typeface="+mj-lt"/>
              <a:buAutoNum type="romanUcPeriod"/>
            </a:pPr>
            <a:r>
              <a:rPr lang="en-US"/>
              <a:t>a </a:t>
            </a:r>
            <a:r>
              <a:rPr lang="en-US" b="1"/>
              <a:t>summary of employer responsibilities </a:t>
            </a:r>
            <a:r>
              <a:rPr lang="en-US"/>
              <a:t>in the prevention, investigation, and corrective measures of sexual harassment.</a:t>
            </a:r>
          </a:p>
        </p:txBody>
      </p:sp>
      <p:sp>
        <p:nvSpPr>
          <p:cNvPr id="4" name="Slide Number Placeholder 3">
            <a:extLst>
              <a:ext uri="{FF2B5EF4-FFF2-40B4-BE49-F238E27FC236}">
                <a16:creationId xmlns:a16="http://schemas.microsoft.com/office/drawing/2014/main" id="{A9DCB08F-6485-4252-85D8-7EB89A71BCC8}"/>
              </a:ext>
            </a:extLst>
          </p:cNvPr>
          <p:cNvSpPr>
            <a:spLocks noGrp="1"/>
          </p:cNvSpPr>
          <p:nvPr>
            <p:ph type="sldNum" sz="quarter" idx="12"/>
          </p:nvPr>
        </p:nvSpPr>
        <p:spPr/>
        <p:txBody>
          <a:bodyPr/>
          <a:lstStyle/>
          <a:p>
            <a:fld id="{C5A665C1-7BA9-CC40-B623-78F7D2DB8FAB}" type="slidenum">
              <a:rPr lang="en-US" smtClean="0"/>
              <a:t>4</a:t>
            </a:fld>
            <a:endParaRPr lang="en-US"/>
          </a:p>
        </p:txBody>
      </p:sp>
    </p:spTree>
    <p:extLst>
      <p:ext uri="{BB962C8B-B14F-4D97-AF65-F5344CB8AC3E}">
        <p14:creationId xmlns:p14="http://schemas.microsoft.com/office/powerpoint/2010/main" val="9461829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b="1">
                <a:solidFill>
                  <a:srgbClr val="C00000"/>
                </a:solidFill>
              </a:rPr>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444CC5F2-4619-4109-856B-7041F9BA7FE9}"/>
              </a:ext>
            </a:extLst>
          </p:cNvPr>
          <p:cNvSpPr>
            <a:spLocks noGrp="1"/>
          </p:cNvSpPr>
          <p:nvPr>
            <p:ph type="sldNum" sz="quarter" idx="12"/>
          </p:nvPr>
        </p:nvSpPr>
        <p:spPr/>
        <p:txBody>
          <a:bodyPr/>
          <a:lstStyle/>
          <a:p>
            <a:fld id="{C5A665C1-7BA9-CC40-B623-78F7D2DB8FAB}" type="slidenum">
              <a:rPr lang="en-US" smtClean="0"/>
              <a:t>40</a:t>
            </a:fld>
            <a:endParaRPr lang="en-US"/>
          </a:p>
        </p:txBody>
      </p:sp>
    </p:spTree>
    <p:extLst>
      <p:ext uri="{BB962C8B-B14F-4D97-AF65-F5344CB8AC3E}">
        <p14:creationId xmlns:p14="http://schemas.microsoft.com/office/powerpoint/2010/main" val="3675290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Reporting Sexual Harassment to the </a:t>
            </a:r>
            <a:br>
              <a:rPr lang="en-US"/>
            </a:br>
            <a:r>
              <a:rPr lang="en-US"/>
              <a:t>Illinois Department of Human Rights (IDHR)</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rmAutofit/>
          </a:bodyPr>
          <a:lstStyle/>
          <a:p>
            <a:pPr marL="0" indent="0">
              <a:buNone/>
            </a:pPr>
            <a:r>
              <a:rPr lang="en-US"/>
              <a:t>The Illinois Department of Human Rights (IDHR) is a state agency responsible for enforcing the Illinois Human Rights Act, the state law which makes it illegal to engage in sexual harassment or retaliation. </a:t>
            </a:r>
            <a:endParaRPr lang="en-US" sz="2200"/>
          </a:p>
          <a:p>
            <a:r>
              <a:rPr lang="en-US"/>
              <a:t>Complainants (victims of sexual harassment) may file a charge at any time within 300 days of the incident(s).</a:t>
            </a:r>
          </a:p>
          <a:p>
            <a:r>
              <a:rPr lang="en-US"/>
              <a:t>IDHR has jurisdiction (authority) to investigate employers who have 1 or more employees.</a:t>
            </a:r>
          </a:p>
          <a:p>
            <a:r>
              <a:rPr lang="en-US"/>
              <a:t>To start the process, submit a Complainant Information Sheet to IDHR.</a:t>
            </a:r>
          </a:p>
        </p:txBody>
      </p:sp>
      <p:sp>
        <p:nvSpPr>
          <p:cNvPr id="4" name="Slide Number Placeholder 3">
            <a:extLst>
              <a:ext uri="{FF2B5EF4-FFF2-40B4-BE49-F238E27FC236}">
                <a16:creationId xmlns:a16="http://schemas.microsoft.com/office/drawing/2014/main" id="{1848438D-0270-4A1D-9245-5EA8EF73F2B5}"/>
              </a:ext>
            </a:extLst>
          </p:cNvPr>
          <p:cNvSpPr>
            <a:spLocks noGrp="1"/>
          </p:cNvSpPr>
          <p:nvPr>
            <p:ph type="sldNum" sz="quarter" idx="12"/>
          </p:nvPr>
        </p:nvSpPr>
        <p:spPr/>
        <p:txBody>
          <a:bodyPr/>
          <a:lstStyle/>
          <a:p>
            <a:fld id="{C5A665C1-7BA9-CC40-B623-78F7D2DB8FAB}" type="slidenum">
              <a:rPr lang="en-US" smtClean="0"/>
              <a:t>41</a:t>
            </a:fld>
            <a:endParaRPr lang="en-US"/>
          </a:p>
        </p:txBody>
      </p:sp>
    </p:spTree>
    <p:extLst>
      <p:ext uri="{BB962C8B-B14F-4D97-AF65-F5344CB8AC3E}">
        <p14:creationId xmlns:p14="http://schemas.microsoft.com/office/powerpoint/2010/main" val="19714736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a:xfrm>
            <a:off x="1534696" y="795113"/>
            <a:ext cx="9520158" cy="789660"/>
          </a:xfrm>
        </p:spPr>
        <p:txBody>
          <a:bodyPr>
            <a:noAutofit/>
          </a:bodyPr>
          <a:lstStyle/>
          <a:p>
            <a:r>
              <a:rPr lang="en-US"/>
              <a:t>Workplace Scenarios</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346548" y="1936776"/>
            <a:ext cx="9708306" cy="4001908"/>
          </a:xfrm>
        </p:spPr>
        <p:txBody>
          <a:bodyPr>
            <a:noAutofit/>
          </a:bodyPr>
          <a:lstStyle/>
          <a:p>
            <a:pPr marL="0" indent="0" algn="just">
              <a:buNone/>
            </a:pPr>
            <a:r>
              <a:rPr lang="en-US" sz="1800" dirty="0"/>
              <a:t>The information provided in this training, including the scenarios described in the following vignettes do not, and are not intended to, constitute legal advice.  Instead, all information, content, and materials available in this training are for informational purposes only. Participants of this training should contact their attorney to obtain legal advice regarding a specific legal matter.</a:t>
            </a:r>
            <a:endParaRPr lang="en-US" dirty="0"/>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42</a:t>
            </a:fld>
            <a:endParaRPr lang="en-US"/>
          </a:p>
        </p:txBody>
      </p:sp>
    </p:spTree>
    <p:extLst>
      <p:ext uri="{BB962C8B-B14F-4D97-AF65-F5344CB8AC3E}">
        <p14:creationId xmlns:p14="http://schemas.microsoft.com/office/powerpoint/2010/main" val="10725319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817883"/>
          </a:xfrm>
        </p:spPr>
        <p:txBody>
          <a:bodyPr>
            <a:noAutofit/>
          </a:bodyPr>
          <a:lstStyle/>
          <a:p>
            <a:r>
              <a:rPr lang="en-US" dirty="0"/>
              <a:t>Scenario: 6       The Catering Game</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46548" y="1932848"/>
            <a:ext cx="9708306" cy="4120632"/>
          </a:xfrm>
        </p:spPr>
        <p:txBody>
          <a:bodyPr>
            <a:normAutofit lnSpcReduction="10000"/>
          </a:bodyPr>
          <a:lstStyle/>
          <a:p>
            <a:pPr marL="0" indent="0" algn="just">
              <a:buNone/>
            </a:pPr>
            <a:r>
              <a:rPr lang="en-US" sz="1800" dirty="0">
                <a:ea typeface="+mn-lt"/>
                <a:cs typeface="+mn-lt"/>
              </a:rPr>
              <a:t>During an evening work catering event at a baseball game, Employee and Manager A stopped for a moment to watch the game. Manager A flirted with Employee and occasionally, nudged the Employee’s leg. The Employee was startled by the Manager’s behavior but did not say anything because of the Manager’s position. After the catered event, Manager A texted, emailed, and called the Employee on a regular basis during non-working hours. The Employee told Manager A to stop texting and emailing, but the behavior continued. The Employee didn’t report the matter further for fear of job loss as the family “bread winner.” </a:t>
            </a:r>
            <a:endParaRPr lang="en-US"/>
          </a:p>
          <a:p>
            <a:pPr marL="0" indent="0" algn="just">
              <a:buNone/>
            </a:pPr>
            <a:r>
              <a:rPr lang="en-US" sz="1800" dirty="0">
                <a:ea typeface="+mn-lt"/>
                <a:cs typeface="+mn-lt"/>
              </a:rPr>
              <a:t>On at least two occasions at different catering events, two other managers, Manager B and Manager C witnessed the behavior of Manager A and advised the Employee to “just keep your head down.” When the Employee and Manager A had a disagreement, Manager A warned Employee to be careful because of Employee's health condition and need for health insurance. </a:t>
            </a:r>
            <a:endParaRPr lang="en-US">
              <a:ea typeface="+mn-lt"/>
              <a:cs typeface="+mn-lt"/>
            </a:endParaRPr>
          </a:p>
          <a:p>
            <a:pPr marL="0" indent="0">
              <a:buNone/>
            </a:pPr>
            <a:endParaRPr lang="en-US" sz="1800" dirty="0"/>
          </a:p>
          <a:p>
            <a:pPr marL="0" indent="0">
              <a:buNone/>
            </a:pPr>
            <a:endParaRPr lang="en-US" sz="1800"/>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43</a:t>
            </a:fld>
            <a:endParaRPr lang="en-US"/>
          </a:p>
        </p:txBody>
      </p:sp>
    </p:spTree>
    <p:extLst>
      <p:ext uri="{BB962C8B-B14F-4D97-AF65-F5344CB8AC3E}">
        <p14:creationId xmlns:p14="http://schemas.microsoft.com/office/powerpoint/2010/main" val="7134547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714401"/>
          </a:xfrm>
        </p:spPr>
        <p:txBody>
          <a:bodyPr>
            <a:noAutofit/>
          </a:bodyPr>
          <a:lstStyle/>
          <a:p>
            <a:r>
              <a:rPr lang="en-US" dirty="0"/>
              <a:t>Scenario: 6           The Catering Game</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534696" y="1716477"/>
            <a:ext cx="9520158" cy="4337003"/>
          </a:xfrm>
        </p:spPr>
        <p:txBody>
          <a:bodyPr>
            <a:normAutofit/>
          </a:bodyPr>
          <a:lstStyle/>
          <a:p>
            <a:pPr algn="just">
              <a:buNone/>
            </a:pPr>
            <a:r>
              <a:rPr lang="en-US" sz="1800" b="1" dirty="0">
                <a:ea typeface="+mn-lt"/>
                <a:cs typeface="+mn-lt"/>
              </a:rPr>
              <a:t>What are Employee’s options to address this situation, and what are the responsibilities of Managers B and C? </a:t>
            </a:r>
            <a:endParaRPr lang="en-US" dirty="0"/>
          </a:p>
          <a:p>
            <a:pPr marL="342900" indent="-342900" algn="just">
              <a:buAutoNum type="alphaUcPeriod"/>
            </a:pPr>
            <a:r>
              <a:rPr lang="en-US" sz="1800" dirty="0">
                <a:ea typeface="+mn-lt"/>
                <a:cs typeface="+mn-lt"/>
              </a:rPr>
              <a:t>Employee should report the situation to the attention of the Human Resources Office, the Owner or any person designed by company policy to receive sexual harassment complaints.</a:t>
            </a:r>
            <a:endParaRPr lang="en-US" dirty="0"/>
          </a:p>
          <a:p>
            <a:pPr marL="342900" indent="-342900" algn="just">
              <a:buAutoNum type="alphaUcPeriod"/>
            </a:pPr>
            <a:r>
              <a:rPr lang="en-US" sz="1800" dirty="0">
                <a:ea typeface="+mn-lt"/>
                <a:cs typeface="+mn-lt"/>
              </a:rPr>
              <a:t>Employee may file a charge of discrimination based on sexual harassment with the Illinois Department of Human Rights against the Employer and Manager A.</a:t>
            </a:r>
            <a:endParaRPr lang="en-US" dirty="0"/>
          </a:p>
          <a:p>
            <a:pPr marL="342900" indent="-342900" algn="just">
              <a:buAutoNum type="alphaUcPeriod"/>
            </a:pPr>
            <a:r>
              <a:rPr lang="en-US" sz="1800" dirty="0">
                <a:ea typeface="+mn-lt"/>
                <a:cs typeface="+mn-lt"/>
              </a:rPr>
              <a:t>Managers B and C should report the conduct to the Human Resources Office, the Owner or any person designed by company policy to receive sexual harassment complaints and an investigation should be conducted.</a:t>
            </a:r>
            <a:endParaRPr lang="en-US" dirty="0"/>
          </a:p>
          <a:p>
            <a:pPr marL="342900" indent="-342900" algn="just">
              <a:buAutoNum type="alphaUcPeriod"/>
            </a:pPr>
            <a:r>
              <a:rPr lang="en-US" sz="1800" dirty="0">
                <a:ea typeface="+mn-lt"/>
                <a:cs typeface="+mn-lt"/>
              </a:rPr>
              <a:t>All of the above are correct.</a:t>
            </a:r>
            <a:endParaRPr lang="en-US" dirty="0"/>
          </a:p>
          <a:p>
            <a:pPr marL="0" indent="0">
              <a:buNone/>
            </a:pPr>
            <a:endParaRPr lang="en-US" sz="1800" dirty="0"/>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44</a:t>
            </a:fld>
            <a:endParaRPr lang="en-US"/>
          </a:p>
        </p:txBody>
      </p:sp>
    </p:spTree>
    <p:extLst>
      <p:ext uri="{BB962C8B-B14F-4D97-AF65-F5344CB8AC3E}">
        <p14:creationId xmlns:p14="http://schemas.microsoft.com/office/powerpoint/2010/main" val="1351128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A19AF-9FDA-40AD-A1B7-F0CEB7B9511D}"/>
              </a:ext>
            </a:extLst>
          </p:cNvPr>
          <p:cNvSpPr>
            <a:spLocks noGrp="1"/>
          </p:cNvSpPr>
          <p:nvPr>
            <p:ph type="title"/>
          </p:nvPr>
        </p:nvSpPr>
        <p:spPr>
          <a:xfrm>
            <a:off x="1534696" y="795112"/>
            <a:ext cx="9520158" cy="823457"/>
          </a:xfrm>
        </p:spPr>
        <p:txBody>
          <a:bodyPr/>
          <a:lstStyle/>
          <a:p>
            <a:r>
              <a:rPr lang="en-US" dirty="0">
                <a:ea typeface="+mj-lt"/>
                <a:cs typeface="+mj-lt"/>
              </a:rPr>
              <a:t>Scenario: 6           The Catering Game</a:t>
            </a:r>
          </a:p>
        </p:txBody>
      </p:sp>
      <p:sp>
        <p:nvSpPr>
          <p:cNvPr id="3" name="Content Placeholder 2">
            <a:extLst>
              <a:ext uri="{FF2B5EF4-FFF2-40B4-BE49-F238E27FC236}">
                <a16:creationId xmlns:a16="http://schemas.microsoft.com/office/drawing/2014/main" id="{0D746E86-C022-44A8-B14F-01A5BA5D6EF0}"/>
              </a:ext>
            </a:extLst>
          </p:cNvPr>
          <p:cNvSpPr>
            <a:spLocks noGrp="1"/>
          </p:cNvSpPr>
          <p:nvPr>
            <p:ph idx="1"/>
          </p:nvPr>
        </p:nvSpPr>
        <p:spPr>
          <a:xfrm>
            <a:off x="1346548" y="2015732"/>
            <a:ext cx="9708306" cy="3450613"/>
          </a:xfrm>
        </p:spPr>
        <p:txBody>
          <a:bodyPr>
            <a:normAutofit/>
          </a:bodyPr>
          <a:lstStyle/>
          <a:p>
            <a:pPr algn="just">
              <a:buNone/>
            </a:pPr>
            <a:r>
              <a:rPr lang="en-US" sz="1800" b="1" dirty="0">
                <a:ea typeface="+mn-lt"/>
                <a:cs typeface="+mn-lt"/>
              </a:rPr>
              <a:t>The correct answer is D.</a:t>
            </a:r>
            <a:r>
              <a:rPr lang="en-US" sz="1800" dirty="0">
                <a:ea typeface="+mn-lt"/>
                <a:cs typeface="+mn-lt"/>
              </a:rPr>
              <a:t>  All of the above are correct.</a:t>
            </a:r>
          </a:p>
          <a:p>
            <a:pPr algn="just">
              <a:buNone/>
            </a:pPr>
            <a:r>
              <a:rPr lang="en-US" sz="1800" b="1" dirty="0">
                <a:ea typeface="+mn-lt"/>
                <a:cs typeface="+mn-lt"/>
              </a:rPr>
              <a:t>Rationale:</a:t>
            </a:r>
            <a:r>
              <a:rPr lang="en-US" sz="1800" dirty="0">
                <a:ea typeface="+mn-lt"/>
                <a:cs typeface="+mn-lt"/>
              </a:rPr>
              <a:t>  Employee should alert the Human Resources Office so that an investigation can be conducted.  Employee can also file a charge of discrimination.  A charge of discrimination for sexual harassment can be brought against both the Employer and the individual who is engaging in the unwelcome conduct, in this case, Manager A. Managers B and C have the responsibility to report the conduct and cooperate with the investigation. </a:t>
            </a:r>
            <a:endParaRPr lang="en-US" sz="1800" dirty="0"/>
          </a:p>
          <a:p>
            <a:pPr marL="0" indent="0">
              <a:buNone/>
            </a:pPr>
            <a:r>
              <a:rPr lang="en-US" b="1" dirty="0">
                <a:ea typeface="+mn-lt"/>
                <a:cs typeface="+mn-lt"/>
              </a:rPr>
              <a:t> </a:t>
            </a:r>
            <a:r>
              <a:rPr lang="en-US" dirty="0">
                <a:ea typeface="+mn-lt"/>
                <a:cs typeface="+mn-lt"/>
              </a:rPr>
              <a:t> </a:t>
            </a:r>
            <a:endParaRPr lang="en-US" dirty="0"/>
          </a:p>
        </p:txBody>
      </p:sp>
      <p:sp>
        <p:nvSpPr>
          <p:cNvPr id="4" name="Slide Number Placeholder 3">
            <a:extLst>
              <a:ext uri="{FF2B5EF4-FFF2-40B4-BE49-F238E27FC236}">
                <a16:creationId xmlns:a16="http://schemas.microsoft.com/office/drawing/2014/main" id="{69DF0A79-046E-4FA1-AFF9-F1E5F65BCE80}"/>
              </a:ext>
            </a:extLst>
          </p:cNvPr>
          <p:cNvSpPr>
            <a:spLocks noGrp="1"/>
          </p:cNvSpPr>
          <p:nvPr>
            <p:ph type="sldNum" sz="quarter" idx="12"/>
          </p:nvPr>
        </p:nvSpPr>
        <p:spPr/>
        <p:txBody>
          <a:bodyPr/>
          <a:lstStyle/>
          <a:p>
            <a:fld id="{C5A665C1-7BA9-CC40-B623-78F7D2DB8FAB}" type="slidenum">
              <a:rPr lang="en-US" smtClean="0"/>
              <a:t>45</a:t>
            </a:fld>
            <a:endParaRPr lang="en-US"/>
          </a:p>
        </p:txBody>
      </p:sp>
    </p:spTree>
    <p:extLst>
      <p:ext uri="{BB962C8B-B14F-4D97-AF65-F5344CB8AC3E}">
        <p14:creationId xmlns:p14="http://schemas.microsoft.com/office/powerpoint/2010/main" val="31237790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752031"/>
          </a:xfrm>
        </p:spPr>
        <p:txBody>
          <a:bodyPr>
            <a:normAutofit/>
          </a:bodyPr>
          <a:lstStyle/>
          <a:p>
            <a:r>
              <a:rPr lang="en-US" sz="2800" dirty="0"/>
              <a:t>Scenario: 7                A Bartender's Dilemma </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402993" y="1942255"/>
            <a:ext cx="9651861" cy="4111225"/>
          </a:xfrm>
        </p:spPr>
        <p:txBody>
          <a:bodyPr>
            <a:normAutofit/>
          </a:bodyPr>
          <a:lstStyle/>
          <a:p>
            <a:pPr marL="0" indent="0" algn="just">
              <a:buNone/>
            </a:pPr>
            <a:r>
              <a:rPr lang="en-US" sz="1800" dirty="0">
                <a:ea typeface="+mn-lt"/>
                <a:cs typeface="+mn-lt"/>
              </a:rPr>
              <a:t>On a daily basis at the Sunset Bar, Servers B, C, D, and E called Bartender A “Gay Preacher” and a “pedophile.” Server B repeatedly grabbed Bartender A’s buttocks and pinched Bartender A’s chest. Manager 1 witnessed the behavior of Servers B, C, D, and E on several occasions, and sometimes joined in as Servers B, C, D, and E laughed at Bartender A. The actions taken by Servers B, C, D, and E occurred during work hours in front of different managers, including Manager 1, and in the employee break room and restroom. </a:t>
            </a:r>
            <a:endParaRPr lang="en-US" dirty="0"/>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46</a:t>
            </a:fld>
            <a:endParaRPr lang="en-US"/>
          </a:p>
        </p:txBody>
      </p:sp>
    </p:spTree>
    <p:extLst>
      <p:ext uri="{BB962C8B-B14F-4D97-AF65-F5344CB8AC3E}">
        <p14:creationId xmlns:p14="http://schemas.microsoft.com/office/powerpoint/2010/main" val="19154707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752031"/>
          </a:xfrm>
        </p:spPr>
        <p:txBody>
          <a:bodyPr>
            <a:normAutofit/>
          </a:bodyPr>
          <a:lstStyle/>
          <a:p>
            <a:r>
              <a:rPr lang="en-US" sz="2800" dirty="0"/>
              <a:t>Scenario: 7                A Bartender's Dilemma </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65363" y="1923440"/>
            <a:ext cx="9689491" cy="4130040"/>
          </a:xfrm>
        </p:spPr>
        <p:txBody>
          <a:bodyPr>
            <a:normAutofit/>
          </a:bodyPr>
          <a:lstStyle/>
          <a:p>
            <a:pPr algn="just">
              <a:buNone/>
            </a:pPr>
            <a:r>
              <a:rPr lang="en-US" sz="1800" b="1" dirty="0">
                <a:ea typeface="+mn-lt"/>
                <a:cs typeface="+mn-lt"/>
              </a:rPr>
              <a:t> Could the conduct of Servers B, C, D and E toward Bartender A be considered sexual harassment, and if so, are the managers liable?</a:t>
            </a:r>
            <a:r>
              <a:rPr lang="en-US" sz="1800" dirty="0">
                <a:ea typeface="+mn-lt"/>
                <a:cs typeface="+mn-lt"/>
              </a:rPr>
              <a:t> </a:t>
            </a:r>
            <a:endParaRPr lang="en-US" sz="1800" dirty="0"/>
          </a:p>
          <a:p>
            <a:pPr marL="342900" indent="-342900" algn="just">
              <a:buAutoNum type="alphaUcPeriod"/>
            </a:pPr>
            <a:r>
              <a:rPr lang="en-US" sz="1800" dirty="0">
                <a:ea typeface="+mn-lt"/>
                <a:cs typeface="+mn-lt"/>
              </a:rPr>
              <a:t>The situation is not sexual harassment because the conduct is occurring because of Bartender’s A’s sexual orientation.</a:t>
            </a:r>
            <a:endParaRPr lang="en-US" dirty="0"/>
          </a:p>
          <a:p>
            <a:pPr marL="342900" indent="-342900" algn="just">
              <a:buAutoNum type="alphaUcPeriod"/>
            </a:pPr>
            <a:r>
              <a:rPr lang="en-US" sz="1800" dirty="0">
                <a:ea typeface="+mn-lt"/>
                <a:cs typeface="+mn-lt"/>
              </a:rPr>
              <a:t>Whether the situation is sexual harassment depends on whether the Bartender and the Servers are male or female.</a:t>
            </a:r>
            <a:endParaRPr lang="en-US" dirty="0"/>
          </a:p>
          <a:p>
            <a:pPr marL="342900" indent="-342900" algn="just">
              <a:buAutoNum type="alphaUcPeriod"/>
            </a:pPr>
            <a:r>
              <a:rPr lang="en-US" sz="1800" dirty="0">
                <a:ea typeface="+mn-lt"/>
                <a:cs typeface="+mn-lt"/>
              </a:rPr>
              <a:t>The conduct could be sexual harassment because Servers B, C, D and E are engaging in unwelcome conduct of a sexual nature toward Bartender A.</a:t>
            </a:r>
            <a:endParaRPr lang="en-US" dirty="0"/>
          </a:p>
          <a:p>
            <a:pPr marL="342900" indent="-342900" algn="just">
              <a:buAutoNum type="alphaUcPeriod"/>
            </a:pPr>
            <a:r>
              <a:rPr lang="en-US" sz="1800" dirty="0">
                <a:ea typeface="+mn-lt"/>
                <a:cs typeface="+mn-lt"/>
              </a:rPr>
              <a:t>The managers of the Sunset Bar are not liable because Manager 1 only laughed, but did not otherwise participate in the conduct.</a:t>
            </a:r>
            <a:endParaRPr lang="en-US" dirty="0"/>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47</a:t>
            </a:fld>
            <a:endParaRPr lang="en-US"/>
          </a:p>
        </p:txBody>
      </p:sp>
    </p:spTree>
    <p:extLst>
      <p:ext uri="{BB962C8B-B14F-4D97-AF65-F5344CB8AC3E}">
        <p14:creationId xmlns:p14="http://schemas.microsoft.com/office/powerpoint/2010/main" val="30581438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808476"/>
          </a:xfrm>
        </p:spPr>
        <p:txBody>
          <a:bodyPr>
            <a:normAutofit/>
          </a:bodyPr>
          <a:lstStyle/>
          <a:p>
            <a:r>
              <a:rPr lang="en-US" sz="2800" dirty="0"/>
              <a:t>Scenario: 7                A Bartender's Dilemma </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65363" y="1970477"/>
            <a:ext cx="9689491" cy="4083003"/>
          </a:xfrm>
        </p:spPr>
        <p:txBody>
          <a:bodyPr>
            <a:normAutofit/>
          </a:bodyPr>
          <a:lstStyle/>
          <a:p>
            <a:pPr algn="just">
              <a:buNone/>
            </a:pPr>
            <a:r>
              <a:rPr lang="en-US" sz="1800" b="1" dirty="0">
                <a:ea typeface="+mn-lt"/>
                <a:cs typeface="+mn-lt"/>
              </a:rPr>
              <a:t>The correct answer is C</a:t>
            </a:r>
            <a:r>
              <a:rPr lang="en-US" sz="1800" dirty="0">
                <a:ea typeface="+mn-lt"/>
                <a:cs typeface="+mn-lt"/>
              </a:rPr>
              <a:t>.  The conduct could be considered sexual harassment. </a:t>
            </a:r>
            <a:endParaRPr lang="en-US" dirty="0"/>
          </a:p>
          <a:p>
            <a:pPr marL="0" indent="0" algn="just">
              <a:buNone/>
            </a:pPr>
            <a:r>
              <a:rPr lang="en-US" sz="1800" b="1" dirty="0">
                <a:ea typeface="+mn-lt"/>
                <a:cs typeface="+mn-lt"/>
              </a:rPr>
              <a:t> Rationale:</a:t>
            </a:r>
            <a:r>
              <a:rPr lang="en-US" sz="1800" dirty="0">
                <a:ea typeface="+mn-lt"/>
                <a:cs typeface="+mn-lt"/>
              </a:rPr>
              <a:t> The conduct of the Servers toward the Bartender was unwelcome and of a sexual nature, and therefore, it could constitute sexual harassment, even if sexual orientation (e.g., “gay preacher”) is referenced.  The gender of the Bartender and the Servers is not relevant to whether sexual harassment occurred.  Because Manager 1 and the other managers are supervisory employees and in positions of authority, the Sunset Bar is automatically liable for the conduct toward Bartender.</a:t>
            </a:r>
            <a:endParaRPr lang="en-US" dirty="0"/>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48</a:t>
            </a:fld>
            <a:endParaRPr lang="en-US"/>
          </a:p>
        </p:txBody>
      </p:sp>
    </p:spTree>
    <p:extLst>
      <p:ext uri="{BB962C8B-B14F-4D97-AF65-F5344CB8AC3E}">
        <p14:creationId xmlns:p14="http://schemas.microsoft.com/office/powerpoint/2010/main" val="11032477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Remedies Available Under The Illinois Human Rights Act </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Autofit/>
          </a:bodyPr>
          <a:lstStyle/>
          <a:p>
            <a:r>
              <a:rPr lang="en-US" sz="1900" b="1"/>
              <a:t>After IDHR completes its investigation, the Complainant (the employee):</a:t>
            </a:r>
          </a:p>
          <a:p>
            <a:pPr marL="800100" lvl="1" indent="-342900">
              <a:buFont typeface="+mj-lt"/>
              <a:buAutoNum type="arabicPeriod"/>
            </a:pPr>
            <a:r>
              <a:rPr lang="en-US" sz="1900"/>
              <a:t>May file a lawsuit in civil court, or</a:t>
            </a:r>
          </a:p>
          <a:p>
            <a:pPr marL="800100" lvl="1" indent="-342900">
              <a:buFont typeface="+mj-lt"/>
              <a:buAutoNum type="arabicPeriod"/>
            </a:pPr>
            <a:r>
              <a:rPr lang="en-US" sz="1900"/>
              <a:t>May file a complaint with the Illinois Human Rights Commission (HRC) if IDHR found “substantial evidence” of a violation.   </a:t>
            </a:r>
          </a:p>
          <a:p>
            <a:r>
              <a:rPr lang="en-US" sz="1900"/>
              <a:t>Complainants who prevail in the HRC or Court may receive an </a:t>
            </a:r>
            <a:r>
              <a:rPr lang="en-US" sz="1900" b="1"/>
              <a:t>order awarding remedies </a:t>
            </a:r>
            <a:r>
              <a:rPr lang="en-US" sz="1900"/>
              <a:t>allowed by the Illinois Human Rights Act to make the Complainant “whole.” </a:t>
            </a:r>
          </a:p>
          <a:p>
            <a:r>
              <a:rPr lang="en-US" sz="1900" b="1"/>
              <a:t>Remedies</a:t>
            </a:r>
            <a:r>
              <a:rPr lang="en-US" sz="1900"/>
              <a:t> may include: back pay, lost benefits, clearing of a personnel file, damages, hiring, promotion, reinstatement, front pay where reinstatement is not possible, and attorney’s fees and costs.</a:t>
            </a:r>
          </a:p>
        </p:txBody>
      </p:sp>
      <p:sp>
        <p:nvSpPr>
          <p:cNvPr id="4" name="Slide Number Placeholder 3">
            <a:extLst>
              <a:ext uri="{FF2B5EF4-FFF2-40B4-BE49-F238E27FC236}">
                <a16:creationId xmlns:a16="http://schemas.microsoft.com/office/drawing/2014/main" id="{713980EE-F259-48FE-A83C-D213A9026B15}"/>
              </a:ext>
            </a:extLst>
          </p:cNvPr>
          <p:cNvSpPr>
            <a:spLocks noGrp="1"/>
          </p:cNvSpPr>
          <p:nvPr>
            <p:ph type="sldNum" sz="quarter" idx="12"/>
          </p:nvPr>
        </p:nvSpPr>
        <p:spPr/>
        <p:txBody>
          <a:bodyPr/>
          <a:lstStyle/>
          <a:p>
            <a:fld id="{C5A665C1-7BA9-CC40-B623-78F7D2DB8FAB}" type="slidenum">
              <a:rPr lang="en-US" smtClean="0"/>
              <a:t>49</a:t>
            </a:fld>
            <a:endParaRPr lang="en-US"/>
          </a:p>
        </p:txBody>
      </p:sp>
    </p:spTree>
    <p:extLst>
      <p:ext uri="{BB962C8B-B14F-4D97-AF65-F5344CB8AC3E}">
        <p14:creationId xmlns:p14="http://schemas.microsoft.com/office/powerpoint/2010/main" val="4130004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76335-DD4C-254D-BAB9-1D3DC29FE401}"/>
              </a:ext>
            </a:extLst>
          </p:cNvPr>
          <p:cNvSpPr>
            <a:spLocks noGrp="1"/>
          </p:cNvSpPr>
          <p:nvPr>
            <p:ph type="title"/>
          </p:nvPr>
        </p:nvSpPr>
        <p:spPr/>
        <p:txBody>
          <a:bodyPr/>
          <a:lstStyle/>
          <a:p>
            <a:r>
              <a:rPr lang="en-US"/>
              <a:t>I. What is Sexual Harassment? </a:t>
            </a:r>
          </a:p>
        </p:txBody>
      </p:sp>
      <p:sp>
        <p:nvSpPr>
          <p:cNvPr id="3" name="Content Placeholder 2">
            <a:extLst>
              <a:ext uri="{FF2B5EF4-FFF2-40B4-BE49-F238E27FC236}">
                <a16:creationId xmlns:a16="http://schemas.microsoft.com/office/drawing/2014/main" id="{F82A9F36-1E3E-D441-9FAE-29CD5710DABD}"/>
              </a:ext>
            </a:extLst>
          </p:cNvPr>
          <p:cNvSpPr>
            <a:spLocks noGrp="1"/>
          </p:cNvSpPr>
          <p:nvPr>
            <p:ph idx="1"/>
          </p:nvPr>
        </p:nvSpPr>
        <p:spPr>
          <a:xfrm>
            <a:off x="1534696" y="1891440"/>
            <a:ext cx="9520158" cy="3450613"/>
          </a:xfrm>
        </p:spPr>
        <p:txBody>
          <a:bodyPr>
            <a:noAutofit/>
          </a:bodyPr>
          <a:lstStyle/>
          <a:p>
            <a:pPr marL="0" indent="0" algn="just">
              <a:buNone/>
            </a:pPr>
            <a:r>
              <a:rPr lang="en-US"/>
              <a:t>Under the Illinois Human Rights Act, “Sexual harassment” means any unwelcome sexual advances, requests for sexual favors, or any conduct of a sexual nature when:</a:t>
            </a:r>
          </a:p>
          <a:p>
            <a:pPr lvl="0" algn="just"/>
            <a:r>
              <a:rPr lang="en-US"/>
              <a:t>submission to such conduct is made either explicitly or implicitly a term or condition of an individual’s employment,</a:t>
            </a:r>
          </a:p>
          <a:p>
            <a:pPr lvl="0" algn="just"/>
            <a:r>
              <a:rPr lang="en-US"/>
              <a:t>submission to or rejection of such conduct by an individual is used as the basis for employment decisions affecting such individual, or</a:t>
            </a:r>
          </a:p>
          <a:p>
            <a:pPr lvl="0" algn="just"/>
            <a:r>
              <a:rPr lang="en-US"/>
              <a:t>such conduct has the purpose or effect of substantially interfering with an individual’s work performance or creating an intimidating, hostile or offensive working environment.</a:t>
            </a:r>
          </a:p>
        </p:txBody>
      </p:sp>
      <p:sp>
        <p:nvSpPr>
          <p:cNvPr id="4" name="Slide Number Placeholder 3">
            <a:extLst>
              <a:ext uri="{FF2B5EF4-FFF2-40B4-BE49-F238E27FC236}">
                <a16:creationId xmlns:a16="http://schemas.microsoft.com/office/drawing/2014/main" id="{1B9EAA99-421B-4CA3-8624-58F0EDF8CB6B}"/>
              </a:ext>
            </a:extLst>
          </p:cNvPr>
          <p:cNvSpPr>
            <a:spLocks noGrp="1"/>
          </p:cNvSpPr>
          <p:nvPr>
            <p:ph type="sldNum" sz="quarter" idx="12"/>
          </p:nvPr>
        </p:nvSpPr>
        <p:spPr/>
        <p:txBody>
          <a:bodyPr/>
          <a:lstStyle/>
          <a:p>
            <a:fld id="{C5A665C1-7BA9-CC40-B623-78F7D2DB8FAB}" type="slidenum">
              <a:rPr lang="en-US" smtClean="0"/>
              <a:t>5</a:t>
            </a:fld>
            <a:endParaRPr lang="en-US"/>
          </a:p>
        </p:txBody>
      </p:sp>
    </p:spTree>
    <p:extLst>
      <p:ext uri="{BB962C8B-B14F-4D97-AF65-F5344CB8AC3E}">
        <p14:creationId xmlns:p14="http://schemas.microsoft.com/office/powerpoint/2010/main" val="4714659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07EA7-BBDD-C94A-B0C0-DA43B596A6B6}"/>
              </a:ext>
            </a:extLst>
          </p:cNvPr>
          <p:cNvSpPr>
            <a:spLocks noGrp="1"/>
          </p:cNvSpPr>
          <p:nvPr>
            <p:ph type="title"/>
          </p:nvPr>
        </p:nvSpPr>
        <p:spPr/>
        <p:txBody>
          <a:bodyPr>
            <a:normAutofit/>
          </a:bodyPr>
          <a:lstStyle/>
          <a:p>
            <a:r>
              <a:rPr lang="en-US"/>
              <a:t>III. Reporting Sexual Harassment to the IDHR</a:t>
            </a:r>
            <a:br>
              <a:rPr lang="en-US"/>
            </a:br>
            <a:r>
              <a:rPr lang="en-US"/>
              <a:t>(Contact Information)</a:t>
            </a:r>
          </a:p>
        </p:txBody>
      </p:sp>
      <p:sp>
        <p:nvSpPr>
          <p:cNvPr id="3" name="Content Placeholder 2">
            <a:extLst>
              <a:ext uri="{FF2B5EF4-FFF2-40B4-BE49-F238E27FC236}">
                <a16:creationId xmlns:a16="http://schemas.microsoft.com/office/drawing/2014/main" id="{DE60CD1B-32E1-104F-9D6E-440D26C3D8EC}"/>
              </a:ext>
            </a:extLst>
          </p:cNvPr>
          <p:cNvSpPr>
            <a:spLocks noGrp="1"/>
          </p:cNvSpPr>
          <p:nvPr>
            <p:ph idx="1"/>
          </p:nvPr>
        </p:nvSpPr>
        <p:spPr/>
        <p:txBody>
          <a:bodyPr>
            <a:noAutofit/>
          </a:bodyPr>
          <a:lstStyle/>
          <a:p>
            <a:pPr marL="0" indent="0">
              <a:buNone/>
            </a:pPr>
            <a:r>
              <a:rPr lang="en-US" sz="1800" b="1"/>
              <a:t>To file a charge, call IDHR or visit them online:</a:t>
            </a:r>
          </a:p>
          <a:p>
            <a:pPr marL="0" indent="0" algn="ctr">
              <a:buNone/>
            </a:pPr>
            <a:r>
              <a:rPr lang="en-US" b="1"/>
              <a:t> </a:t>
            </a:r>
            <a:r>
              <a:rPr lang="en-US" b="1">
                <a:solidFill>
                  <a:schemeClr val="accent5"/>
                </a:solidFill>
              </a:rPr>
              <a:t>1-800-662-3942 | </a:t>
            </a:r>
            <a:r>
              <a:rPr lang="en-US" b="1" u="sng">
                <a:solidFill>
                  <a:schemeClr val="accent5"/>
                </a:solidFill>
                <a:hlinkClick r:id="rId3"/>
              </a:rPr>
              <a:t>www.ILLINOIS.GOV/DHR</a:t>
            </a:r>
            <a:endParaRPr lang="en-US" b="1" u="sng">
              <a:solidFill>
                <a:schemeClr val="accent5"/>
              </a:solidFill>
            </a:endParaRPr>
          </a:p>
          <a:p>
            <a:pPr marL="0" indent="0" algn="ctr">
              <a:buNone/>
            </a:pPr>
            <a:endParaRPr lang="en-US" sz="1800" b="1" u="sng"/>
          </a:p>
          <a:p>
            <a:pPr marL="0" indent="0" algn="ctr">
              <a:buNone/>
            </a:pPr>
            <a:r>
              <a:rPr lang="en-US" sz="1800" b="1" u="sng"/>
              <a:t>IDHR Offices Locations:</a:t>
            </a:r>
            <a:endParaRPr lang="en-US" sz="1800" u="sng"/>
          </a:p>
          <a:p>
            <a:r>
              <a:rPr lang="en-US" sz="1800" b="1"/>
              <a:t>Chicago. </a:t>
            </a:r>
            <a:r>
              <a:rPr lang="en-US" sz="1800"/>
              <a:t>Office: 312-814-6200 | 866-740-3953 (TTY), 100 W Randolph St, Suite 10-100, Chicago, IL 60601</a:t>
            </a:r>
          </a:p>
          <a:p>
            <a:r>
              <a:rPr lang="en-US" sz="1800" b="1"/>
              <a:t>Springfield. </a:t>
            </a:r>
            <a:r>
              <a:rPr lang="en-US" sz="1800"/>
              <a:t>Office: 217-785- 5100 | 866-740-3953 (TTY), 535 W. Jefferson, 1</a:t>
            </a:r>
            <a:r>
              <a:rPr lang="en-US" sz="1800" baseline="30000"/>
              <a:t>st</a:t>
            </a:r>
            <a:r>
              <a:rPr lang="en-US" sz="1800"/>
              <a:t> Floor, Intake Unit, Springfield, IL 62702</a:t>
            </a:r>
          </a:p>
          <a:p>
            <a:r>
              <a:rPr lang="en-US" sz="1800" b="1"/>
              <a:t>Marion. </a:t>
            </a:r>
            <a:r>
              <a:rPr lang="en-US" sz="1800"/>
              <a:t>Office: 618-993-7463 | 217-740-3953 (TTY), 2309 W Main St, Marion, IL 62959</a:t>
            </a:r>
          </a:p>
        </p:txBody>
      </p:sp>
      <p:sp>
        <p:nvSpPr>
          <p:cNvPr id="4" name="Slide Number Placeholder 3">
            <a:extLst>
              <a:ext uri="{FF2B5EF4-FFF2-40B4-BE49-F238E27FC236}">
                <a16:creationId xmlns:a16="http://schemas.microsoft.com/office/drawing/2014/main" id="{A87F83C0-10BC-4CAF-B24B-5DC2CBA4F0E0}"/>
              </a:ext>
            </a:extLst>
          </p:cNvPr>
          <p:cNvSpPr>
            <a:spLocks noGrp="1"/>
          </p:cNvSpPr>
          <p:nvPr>
            <p:ph type="sldNum" sz="quarter" idx="12"/>
          </p:nvPr>
        </p:nvSpPr>
        <p:spPr/>
        <p:txBody>
          <a:bodyPr/>
          <a:lstStyle/>
          <a:p>
            <a:fld id="{C5A665C1-7BA9-CC40-B623-78F7D2DB8FAB}" type="slidenum">
              <a:rPr lang="en-US" smtClean="0"/>
              <a:t>50</a:t>
            </a:fld>
            <a:endParaRPr lang="en-US"/>
          </a:p>
        </p:txBody>
      </p:sp>
    </p:spTree>
    <p:extLst>
      <p:ext uri="{BB962C8B-B14F-4D97-AF65-F5344CB8AC3E}">
        <p14:creationId xmlns:p14="http://schemas.microsoft.com/office/powerpoint/2010/main" val="11242813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b="1">
                <a:solidFill>
                  <a:srgbClr val="C00000"/>
                </a:solidFill>
              </a:rPr>
              <a:t>File a Charge with the U.S. Equal Employment Opportunity Commission (EEOC)</a:t>
            </a:r>
          </a:p>
        </p:txBody>
      </p:sp>
      <p:sp>
        <p:nvSpPr>
          <p:cNvPr id="4" name="Slide Number Placeholder 3">
            <a:extLst>
              <a:ext uri="{FF2B5EF4-FFF2-40B4-BE49-F238E27FC236}">
                <a16:creationId xmlns:a16="http://schemas.microsoft.com/office/drawing/2014/main" id="{47315686-BE44-4CB0-B12B-B4B9BCB4AAE8}"/>
              </a:ext>
            </a:extLst>
          </p:cNvPr>
          <p:cNvSpPr>
            <a:spLocks noGrp="1"/>
          </p:cNvSpPr>
          <p:nvPr>
            <p:ph type="sldNum" sz="quarter" idx="12"/>
          </p:nvPr>
        </p:nvSpPr>
        <p:spPr/>
        <p:txBody>
          <a:bodyPr/>
          <a:lstStyle/>
          <a:p>
            <a:fld id="{C5A665C1-7BA9-CC40-B623-78F7D2DB8FAB}" type="slidenum">
              <a:rPr lang="en-US" smtClean="0"/>
              <a:t>51</a:t>
            </a:fld>
            <a:endParaRPr lang="en-US"/>
          </a:p>
        </p:txBody>
      </p:sp>
    </p:spTree>
    <p:extLst>
      <p:ext uri="{BB962C8B-B14F-4D97-AF65-F5344CB8AC3E}">
        <p14:creationId xmlns:p14="http://schemas.microsoft.com/office/powerpoint/2010/main" val="4310934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97879-5F35-EA4B-911B-D4F79C229951}"/>
              </a:ext>
            </a:extLst>
          </p:cNvPr>
          <p:cNvSpPr>
            <a:spLocks noGrp="1"/>
          </p:cNvSpPr>
          <p:nvPr>
            <p:ph idx="1"/>
          </p:nvPr>
        </p:nvSpPr>
        <p:spPr/>
        <p:txBody>
          <a:bodyPr>
            <a:normAutofit/>
          </a:bodyPr>
          <a:lstStyle/>
          <a:p>
            <a:pPr marL="0" indent="0">
              <a:buNone/>
            </a:pPr>
            <a:r>
              <a:rPr lang="en-US"/>
              <a:t>The United States Equal Employment Opportunity Commission (EEOC) is responsible for enforcing Title VII of the Civil Rights Act of 1964, the federal law that make it illegal to engage in sexual harassment or retaliation.</a:t>
            </a:r>
          </a:p>
          <a:p>
            <a:r>
              <a:rPr lang="en-US"/>
              <a:t>Complainants (victims of sexual harassment) may file a charge at any time within 300 days of the incident(s).</a:t>
            </a:r>
          </a:p>
          <a:p>
            <a:r>
              <a:rPr lang="en-US"/>
              <a:t>The EEOC has jurisdiction (authority) to investigate employers who have 15 or more employees.</a:t>
            </a:r>
          </a:p>
          <a:p>
            <a:r>
              <a:rPr lang="en-US"/>
              <a:t>To start the process, call the EEOC or visit their website.  </a:t>
            </a:r>
          </a:p>
          <a:p>
            <a:endParaRPr lang="en-US" b="1"/>
          </a:p>
          <a:p>
            <a:pPr marL="0" indent="0">
              <a:buNone/>
            </a:pPr>
            <a:endParaRPr lang="en-US"/>
          </a:p>
        </p:txBody>
      </p:sp>
      <p:sp>
        <p:nvSpPr>
          <p:cNvPr id="2" name="Title 1">
            <a:extLst>
              <a:ext uri="{FF2B5EF4-FFF2-40B4-BE49-F238E27FC236}">
                <a16:creationId xmlns:a16="http://schemas.microsoft.com/office/drawing/2014/main" id="{442EF107-9BCB-5C47-9610-9FCE1E21DBC8}"/>
              </a:ext>
            </a:extLst>
          </p:cNvPr>
          <p:cNvSpPr>
            <a:spLocks noGrp="1"/>
          </p:cNvSpPr>
          <p:nvPr>
            <p:ph type="title"/>
          </p:nvPr>
        </p:nvSpPr>
        <p:spPr/>
        <p:txBody>
          <a:bodyPr/>
          <a:lstStyle/>
          <a:p>
            <a:r>
              <a:rPr lang="en-US"/>
              <a:t>III. Reporting Sexual Harassment to the U.S. EEOC</a:t>
            </a:r>
          </a:p>
        </p:txBody>
      </p:sp>
      <p:sp>
        <p:nvSpPr>
          <p:cNvPr id="4" name="Slide Number Placeholder 3">
            <a:extLst>
              <a:ext uri="{FF2B5EF4-FFF2-40B4-BE49-F238E27FC236}">
                <a16:creationId xmlns:a16="http://schemas.microsoft.com/office/drawing/2014/main" id="{88A209D2-0EC9-4136-97C3-B6807EC8E13B}"/>
              </a:ext>
            </a:extLst>
          </p:cNvPr>
          <p:cNvSpPr>
            <a:spLocks noGrp="1"/>
          </p:cNvSpPr>
          <p:nvPr>
            <p:ph type="sldNum" sz="quarter" idx="12"/>
          </p:nvPr>
        </p:nvSpPr>
        <p:spPr/>
        <p:txBody>
          <a:bodyPr/>
          <a:lstStyle/>
          <a:p>
            <a:fld id="{C5A665C1-7BA9-CC40-B623-78F7D2DB8FAB}" type="slidenum">
              <a:rPr lang="en-US" smtClean="0"/>
              <a:t>52</a:t>
            </a:fld>
            <a:endParaRPr lang="en-US"/>
          </a:p>
        </p:txBody>
      </p:sp>
    </p:spTree>
    <p:extLst>
      <p:ext uri="{BB962C8B-B14F-4D97-AF65-F5344CB8AC3E}">
        <p14:creationId xmlns:p14="http://schemas.microsoft.com/office/powerpoint/2010/main" val="40625864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Remedies Available Under Title VII of the Civil Rights Act of 1964</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rmAutofit fontScale="85000" lnSpcReduction="20000"/>
          </a:bodyPr>
          <a:lstStyle/>
          <a:p>
            <a:r>
              <a:rPr lang="en-US" sz="2200" b="1"/>
              <a:t>After EEOC completes its investigation: </a:t>
            </a:r>
          </a:p>
          <a:p>
            <a:pPr marL="914400" lvl="1" indent="-457200">
              <a:buFont typeface="+mj-lt"/>
              <a:buAutoNum type="arabicPeriod"/>
            </a:pPr>
            <a:r>
              <a:rPr lang="en-US" sz="2200"/>
              <a:t>The Complainant (the employee) may file a lawsuit in federal court.</a:t>
            </a:r>
          </a:p>
          <a:p>
            <a:pPr marL="914400" lvl="1" indent="-457200">
              <a:buFont typeface="+mj-lt"/>
              <a:buAutoNum type="arabicPeriod"/>
            </a:pPr>
            <a:r>
              <a:rPr lang="en-US" sz="2200"/>
              <a:t>The EEOC may help parties reach a settlement through an informal process called “conciliation” if the EEOC finds “reasonable cause” to believe discrimination occurred.</a:t>
            </a:r>
          </a:p>
          <a:p>
            <a:r>
              <a:rPr lang="en-US" sz="2200"/>
              <a:t>Complainants who prevail in federal court may receive an </a:t>
            </a:r>
            <a:r>
              <a:rPr lang="en-US" sz="2200" b="1"/>
              <a:t>order awarding remedies </a:t>
            </a:r>
            <a:r>
              <a:rPr lang="en-US" sz="2200"/>
              <a:t>allowed by Title VII to make the employee “whole.”  </a:t>
            </a:r>
          </a:p>
          <a:p>
            <a:r>
              <a:rPr lang="en-US" sz="2200" b="1"/>
              <a:t>Remedies</a:t>
            </a:r>
            <a:r>
              <a:rPr lang="en-US" sz="2200"/>
              <a:t> may include: back pay, lost benefits, clearing of a personnel file, damages, hiring, promotion, reinstatement, front pay where reinstatement is not possible, punitive damages, and attorney’s fees and costs.</a:t>
            </a:r>
          </a:p>
          <a:p>
            <a:pPr marL="0" indent="0">
              <a:buNone/>
            </a:pPr>
            <a:endParaRPr lang="en-US" sz="2200"/>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30C80A5B-8914-4ECE-B1CC-2D005615482F}"/>
              </a:ext>
            </a:extLst>
          </p:cNvPr>
          <p:cNvSpPr>
            <a:spLocks noGrp="1"/>
          </p:cNvSpPr>
          <p:nvPr>
            <p:ph type="sldNum" sz="quarter" idx="12"/>
          </p:nvPr>
        </p:nvSpPr>
        <p:spPr/>
        <p:txBody>
          <a:bodyPr/>
          <a:lstStyle/>
          <a:p>
            <a:fld id="{C5A665C1-7BA9-CC40-B623-78F7D2DB8FAB}" type="slidenum">
              <a:rPr lang="en-US" smtClean="0"/>
              <a:t>53</a:t>
            </a:fld>
            <a:endParaRPr lang="en-US"/>
          </a:p>
        </p:txBody>
      </p:sp>
    </p:spTree>
    <p:extLst>
      <p:ext uri="{BB962C8B-B14F-4D97-AF65-F5344CB8AC3E}">
        <p14:creationId xmlns:p14="http://schemas.microsoft.com/office/powerpoint/2010/main" val="38254142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0896-3A1D-184B-9A21-5F659EFA670C}"/>
              </a:ext>
            </a:extLst>
          </p:cNvPr>
          <p:cNvSpPr>
            <a:spLocks noGrp="1"/>
          </p:cNvSpPr>
          <p:nvPr>
            <p:ph type="title"/>
          </p:nvPr>
        </p:nvSpPr>
        <p:spPr/>
        <p:txBody>
          <a:bodyPr>
            <a:normAutofit fontScale="90000"/>
          </a:bodyPr>
          <a:lstStyle/>
          <a:p>
            <a:br>
              <a:rPr lang="en-US"/>
            </a:br>
            <a:r>
              <a:rPr lang="en-US"/>
              <a:t>III. Reporting Sexual Harassment to the U.S.  EEOC</a:t>
            </a:r>
            <a:br>
              <a:rPr lang="en-US"/>
            </a:br>
            <a:r>
              <a:rPr lang="en-US"/>
              <a:t>(Contact Information)</a:t>
            </a:r>
          </a:p>
        </p:txBody>
      </p:sp>
      <p:sp>
        <p:nvSpPr>
          <p:cNvPr id="3" name="Content Placeholder 2">
            <a:extLst>
              <a:ext uri="{FF2B5EF4-FFF2-40B4-BE49-F238E27FC236}">
                <a16:creationId xmlns:a16="http://schemas.microsoft.com/office/drawing/2014/main" id="{F3224667-E627-094C-8529-8E36196079ED}"/>
              </a:ext>
            </a:extLst>
          </p:cNvPr>
          <p:cNvSpPr>
            <a:spLocks noGrp="1"/>
          </p:cNvSpPr>
          <p:nvPr>
            <p:ph idx="1"/>
          </p:nvPr>
        </p:nvSpPr>
        <p:spPr/>
        <p:txBody>
          <a:bodyPr>
            <a:normAutofit fontScale="85000" lnSpcReduction="10000"/>
          </a:bodyPr>
          <a:lstStyle/>
          <a:p>
            <a:pPr marL="0" indent="0" algn="ctr">
              <a:buNone/>
            </a:pPr>
            <a:r>
              <a:rPr lang="en-US" b="1"/>
              <a:t>To file a charge,  call or visit online:</a:t>
            </a:r>
          </a:p>
          <a:p>
            <a:pPr marL="0" indent="0" algn="ctr">
              <a:buNone/>
            </a:pPr>
            <a:r>
              <a:rPr lang="en-US" sz="2600" b="1">
                <a:solidFill>
                  <a:schemeClr val="accent5"/>
                </a:solidFill>
              </a:rPr>
              <a:t>1-800-669-4000 | </a:t>
            </a:r>
            <a:r>
              <a:rPr lang="en-US" sz="2600" b="1" u="sng">
                <a:solidFill>
                  <a:schemeClr val="accent5"/>
                </a:solidFill>
                <a:hlinkClick r:id="rId2">
                  <a:extLst>
                    <a:ext uri="{A12FA001-AC4F-418D-AE19-62706E023703}">
                      <ahyp:hlinkClr xmlns:ahyp="http://schemas.microsoft.com/office/drawing/2018/hyperlinkcolor" val="tx"/>
                    </a:ext>
                  </a:extLst>
                </a:hlinkClick>
              </a:rPr>
              <a:t>www.EEOC.GOV</a:t>
            </a:r>
            <a:br>
              <a:rPr lang="en-US"/>
            </a:br>
            <a:r>
              <a:rPr lang="en-US"/>
              <a:t>1-800-669-6820 (TTY for Deaf/Hard of Hearing callers only)</a:t>
            </a:r>
            <a:br>
              <a:rPr lang="en-US"/>
            </a:br>
            <a:r>
              <a:rPr lang="en-US"/>
              <a:t>1-844-234-5122 (ASL Video Phone for Deaf/Hard of Hearing callers only)</a:t>
            </a:r>
            <a:br>
              <a:rPr lang="en-US"/>
            </a:br>
            <a:endParaRPr lang="en-US"/>
          </a:p>
          <a:p>
            <a:pPr marL="0" indent="0" algn="ctr">
              <a:buNone/>
            </a:pPr>
            <a:r>
              <a:rPr lang="en-US" b="1" u="sng"/>
              <a:t>U.S.  EEOC Offices Serving Illinois</a:t>
            </a:r>
            <a:endParaRPr lang="en-US" u="sng"/>
          </a:p>
          <a:p>
            <a:r>
              <a:rPr lang="en-US" b="1"/>
              <a:t>Chicago District Office.  </a:t>
            </a:r>
            <a:r>
              <a:rPr lang="en-US"/>
              <a:t>JCK Federal Building, 230 S. Dearborn St., Chicago, IL 60604</a:t>
            </a:r>
          </a:p>
          <a:p>
            <a:r>
              <a:rPr lang="en-US" b="1"/>
              <a:t>St. Louis District Office.  </a:t>
            </a:r>
            <a:r>
              <a:rPr lang="en-US"/>
              <a:t>Robert A. Young Federal Building, 1222 Spruce St., Rm. 8.100, St. Louis, MO 63103</a:t>
            </a:r>
          </a:p>
        </p:txBody>
      </p:sp>
      <p:sp>
        <p:nvSpPr>
          <p:cNvPr id="4" name="Slide Number Placeholder 3">
            <a:extLst>
              <a:ext uri="{FF2B5EF4-FFF2-40B4-BE49-F238E27FC236}">
                <a16:creationId xmlns:a16="http://schemas.microsoft.com/office/drawing/2014/main" id="{9AC6A610-E9F1-4E3D-9085-4420AE9FD9E6}"/>
              </a:ext>
            </a:extLst>
          </p:cNvPr>
          <p:cNvSpPr>
            <a:spLocks noGrp="1"/>
          </p:cNvSpPr>
          <p:nvPr>
            <p:ph type="sldNum" sz="quarter" idx="12"/>
          </p:nvPr>
        </p:nvSpPr>
        <p:spPr/>
        <p:txBody>
          <a:bodyPr/>
          <a:lstStyle/>
          <a:p>
            <a:fld id="{C5A665C1-7BA9-CC40-B623-78F7D2DB8FAB}" type="slidenum">
              <a:rPr lang="en-US" smtClean="0"/>
              <a:t>54</a:t>
            </a:fld>
            <a:endParaRPr lang="en-US"/>
          </a:p>
        </p:txBody>
      </p:sp>
    </p:spTree>
    <p:extLst>
      <p:ext uri="{BB962C8B-B14F-4D97-AF65-F5344CB8AC3E}">
        <p14:creationId xmlns:p14="http://schemas.microsoft.com/office/powerpoint/2010/main" val="15303167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a:t>an </a:t>
            </a:r>
            <a:r>
              <a:rPr lang="en-US" b="1"/>
              <a:t>explanation of sexual harassment </a:t>
            </a:r>
            <a:r>
              <a:rPr lang="en-US"/>
              <a:t>consistent with the Illinois Human Rights Act;</a:t>
            </a:r>
          </a:p>
          <a:p>
            <a:pPr marL="514350" lvl="0" indent="-514350">
              <a:buFont typeface="+mj-lt"/>
              <a:buAutoNum type="romanUcPeriod"/>
            </a:pPr>
            <a:r>
              <a:rPr lang="en-US" b="1"/>
              <a:t>examples of conduct </a:t>
            </a:r>
            <a:r>
              <a:rPr lang="en-US"/>
              <a:t>that may constitute unlawful sexual harassment;</a:t>
            </a:r>
          </a:p>
          <a:p>
            <a:pPr marL="514350" lvl="0" indent="-514350">
              <a:buFont typeface="+mj-lt"/>
              <a:buAutoNum type="romanUcPeriod"/>
            </a:pPr>
            <a:r>
              <a:rPr lang="en-US"/>
              <a:t>a </a:t>
            </a:r>
            <a:r>
              <a:rPr lang="en-US" b="1"/>
              <a:t>summary of Federal and State statutory laws </a:t>
            </a:r>
            <a:r>
              <a:rPr lang="en-US"/>
              <a:t>concerning sexual harassment including remedies available to victims; and</a:t>
            </a:r>
          </a:p>
          <a:p>
            <a:pPr marL="514350" lvl="0" indent="-514350">
              <a:buFont typeface="+mj-lt"/>
              <a:buAutoNum type="romanUcPeriod"/>
            </a:pPr>
            <a:r>
              <a:rPr lang="en-US">
                <a:solidFill>
                  <a:srgbClr val="C00000"/>
                </a:solidFill>
              </a:rPr>
              <a:t>a </a:t>
            </a:r>
            <a:r>
              <a:rPr lang="en-US" b="1">
                <a:solidFill>
                  <a:srgbClr val="C00000"/>
                </a:solidFill>
              </a:rPr>
              <a:t>summary of employer responsibilities </a:t>
            </a:r>
            <a:r>
              <a:rPr lang="en-US">
                <a:solidFill>
                  <a:srgbClr val="C00000"/>
                </a:solidFill>
              </a:rPr>
              <a:t>in the prevention, investigation, and corrective measures of sexual harassment.</a:t>
            </a:r>
          </a:p>
        </p:txBody>
      </p:sp>
      <p:sp>
        <p:nvSpPr>
          <p:cNvPr id="4" name="Slide Number Placeholder 3">
            <a:extLst>
              <a:ext uri="{FF2B5EF4-FFF2-40B4-BE49-F238E27FC236}">
                <a16:creationId xmlns:a16="http://schemas.microsoft.com/office/drawing/2014/main" id="{C5CD882F-16B6-4D2A-9674-515DB53DCA88}"/>
              </a:ext>
            </a:extLst>
          </p:cNvPr>
          <p:cNvSpPr>
            <a:spLocks noGrp="1"/>
          </p:cNvSpPr>
          <p:nvPr>
            <p:ph type="sldNum" sz="quarter" idx="12"/>
          </p:nvPr>
        </p:nvSpPr>
        <p:spPr/>
        <p:txBody>
          <a:bodyPr/>
          <a:lstStyle/>
          <a:p>
            <a:fld id="{C5A665C1-7BA9-CC40-B623-78F7D2DB8FAB}" type="slidenum">
              <a:rPr lang="en-US" smtClean="0"/>
              <a:t>55</a:t>
            </a:fld>
            <a:endParaRPr lang="en-US"/>
          </a:p>
        </p:txBody>
      </p:sp>
    </p:spTree>
    <p:extLst>
      <p:ext uri="{BB962C8B-B14F-4D97-AF65-F5344CB8AC3E}">
        <p14:creationId xmlns:p14="http://schemas.microsoft.com/office/powerpoint/2010/main" val="11343354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DF8F-9003-B243-8563-3D176A4C10D4}"/>
              </a:ext>
            </a:extLst>
          </p:cNvPr>
          <p:cNvSpPr>
            <a:spLocks noGrp="1"/>
          </p:cNvSpPr>
          <p:nvPr>
            <p:ph type="title"/>
          </p:nvPr>
        </p:nvSpPr>
        <p:spPr/>
        <p:txBody>
          <a:bodyPr/>
          <a:lstStyle/>
          <a:p>
            <a:r>
              <a:rPr lang="en-US"/>
              <a:t>IV. Is my Employer Responsible for Sexual Harassment?</a:t>
            </a:r>
          </a:p>
        </p:txBody>
      </p:sp>
      <p:sp>
        <p:nvSpPr>
          <p:cNvPr id="3" name="Content Placeholder 2">
            <a:extLst>
              <a:ext uri="{FF2B5EF4-FFF2-40B4-BE49-F238E27FC236}">
                <a16:creationId xmlns:a16="http://schemas.microsoft.com/office/drawing/2014/main" id="{BCB4DD07-AD9B-524D-9A12-87C61CA6A6BA}"/>
              </a:ext>
            </a:extLst>
          </p:cNvPr>
          <p:cNvSpPr>
            <a:spLocks noGrp="1"/>
          </p:cNvSpPr>
          <p:nvPr>
            <p:ph idx="1"/>
          </p:nvPr>
        </p:nvSpPr>
        <p:spPr/>
        <p:txBody>
          <a:bodyPr>
            <a:normAutofit/>
          </a:bodyPr>
          <a:lstStyle/>
          <a:p>
            <a:pPr marL="0" indent="0">
              <a:buNone/>
            </a:pPr>
            <a:r>
              <a:rPr lang="en-US" b="1"/>
              <a:t>Yes, employers are responsible for sexual harassment in two ways:</a:t>
            </a:r>
          </a:p>
          <a:p>
            <a:r>
              <a:rPr lang="en-US" b="1"/>
              <a:t>Manager/Supervisor Harassment.   </a:t>
            </a:r>
            <a:r>
              <a:rPr lang="en-US"/>
              <a:t>Employers are </a:t>
            </a:r>
            <a:r>
              <a:rPr lang="en-US" i="1"/>
              <a:t>strictly liable </a:t>
            </a:r>
            <a:r>
              <a:rPr lang="en-US"/>
              <a:t>for sexual harassment perpetrated by its members of management </a:t>
            </a:r>
            <a:r>
              <a:rPr lang="en-US" i="1"/>
              <a:t>regardless </a:t>
            </a:r>
            <a:r>
              <a:rPr lang="en-US"/>
              <a:t>of whether the employer knew of the harassment.</a:t>
            </a:r>
          </a:p>
          <a:p>
            <a:r>
              <a:rPr lang="en-US" b="1"/>
              <a:t>Co-Worker &amp; Nonemployee Harassment.   </a:t>
            </a:r>
            <a:r>
              <a:rPr lang="en-US"/>
              <a:t>Employers are </a:t>
            </a:r>
            <a:r>
              <a:rPr lang="en-US" i="1"/>
              <a:t>liable </a:t>
            </a:r>
            <a:r>
              <a:rPr lang="en-US"/>
              <a:t>for sexual harassment perpetrated by an employee (co-worker) or nonemployees (vendors) </a:t>
            </a:r>
            <a:r>
              <a:rPr lang="en-US" i="1"/>
              <a:t>only if</a:t>
            </a:r>
            <a:r>
              <a:rPr lang="en-US"/>
              <a:t> the employer knew or reasonably should have known of the harassment and failed to take prompt corrective action.</a:t>
            </a:r>
          </a:p>
        </p:txBody>
      </p:sp>
      <p:sp>
        <p:nvSpPr>
          <p:cNvPr id="4" name="Slide Number Placeholder 3">
            <a:extLst>
              <a:ext uri="{FF2B5EF4-FFF2-40B4-BE49-F238E27FC236}">
                <a16:creationId xmlns:a16="http://schemas.microsoft.com/office/drawing/2014/main" id="{FEE95D24-073A-4C5B-A59F-FA5C97F5D4B3}"/>
              </a:ext>
            </a:extLst>
          </p:cNvPr>
          <p:cNvSpPr>
            <a:spLocks noGrp="1"/>
          </p:cNvSpPr>
          <p:nvPr>
            <p:ph type="sldNum" sz="quarter" idx="12"/>
          </p:nvPr>
        </p:nvSpPr>
        <p:spPr/>
        <p:txBody>
          <a:bodyPr/>
          <a:lstStyle/>
          <a:p>
            <a:fld id="{C5A665C1-7BA9-CC40-B623-78F7D2DB8FAB}" type="slidenum">
              <a:rPr lang="en-US" smtClean="0"/>
              <a:t>56</a:t>
            </a:fld>
            <a:endParaRPr lang="en-US"/>
          </a:p>
        </p:txBody>
      </p:sp>
    </p:spTree>
    <p:extLst>
      <p:ext uri="{BB962C8B-B14F-4D97-AF65-F5344CB8AC3E}">
        <p14:creationId xmlns:p14="http://schemas.microsoft.com/office/powerpoint/2010/main" val="15926711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a:xfrm>
            <a:off x="1534696" y="795113"/>
            <a:ext cx="9520158" cy="893141"/>
          </a:xfrm>
        </p:spPr>
        <p:txBody>
          <a:bodyPr>
            <a:noAutofit/>
          </a:bodyPr>
          <a:lstStyle/>
          <a:p>
            <a:r>
              <a:rPr lang="en-US"/>
              <a:t>Workplace Scenario</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346548" y="1880331"/>
            <a:ext cx="9708306" cy="4058353"/>
          </a:xfrm>
        </p:spPr>
        <p:txBody>
          <a:bodyPr>
            <a:noAutofit/>
          </a:bodyPr>
          <a:lstStyle/>
          <a:p>
            <a:pPr marL="0" indent="0">
              <a:buNone/>
            </a:pPr>
            <a:r>
              <a:rPr lang="en-US" sz="1800"/>
              <a:t>The information provided in this training, including the scenarios described in the following vignettes do not, and are not intended to, constitute legal advice.  Instead, all information, content, and materials available in this training are for informational purposes only. Participants of this training should contact their attorney to obtain legal advice regarding a specific legal matter.</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57</a:t>
            </a:fld>
            <a:endParaRPr lang="en-US"/>
          </a:p>
        </p:txBody>
      </p:sp>
    </p:spTree>
    <p:extLst>
      <p:ext uri="{BB962C8B-B14F-4D97-AF65-F5344CB8AC3E}">
        <p14:creationId xmlns:p14="http://schemas.microsoft.com/office/powerpoint/2010/main" val="24922656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808476"/>
          </a:xfrm>
        </p:spPr>
        <p:txBody>
          <a:bodyPr>
            <a:noAutofit/>
          </a:bodyPr>
          <a:lstStyle/>
          <a:p>
            <a:r>
              <a:rPr lang="en-US"/>
              <a:t>Scenario: 8     A Dangerous Transaction</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74771" y="1923440"/>
            <a:ext cx="9680083" cy="4130040"/>
          </a:xfrm>
        </p:spPr>
        <p:txBody>
          <a:bodyPr>
            <a:normAutofit/>
          </a:bodyPr>
          <a:lstStyle/>
          <a:p>
            <a:pPr algn="just">
              <a:buNone/>
            </a:pPr>
            <a:r>
              <a:rPr lang="en-US" sz="1800" dirty="0">
                <a:ea typeface="+mn-lt"/>
                <a:cs typeface="+mn-lt"/>
              </a:rPr>
              <a:t>    Customer was attempting to purchase a drink at the Local Bar and Grill. While passing the drink to Customer, Employee A intentionally brushed Customer’s breasts. Customer recoiled and, in disbelief of what had occurred, handed Employee A money for the drink. When Employee A gave Customer her change, Employee A again brushed Customer’s breasts, then laughed and made an unintelligible remark to another employee, Employee B.  As Employee A started to make another gesture towards Customer, Customer moved out of Employee A’s reach and fled out of the bar and grill visibly upset. </a:t>
            </a:r>
            <a:endParaRPr lang="en-US" sz="1800"/>
          </a:p>
          <a:p>
            <a:pPr marL="0" indent="0">
              <a:buNone/>
            </a:pPr>
            <a:r>
              <a:rPr lang="en-US" sz="1800" b="1" dirty="0">
                <a:ea typeface="+mn-lt"/>
                <a:cs typeface="+mn-lt"/>
              </a:rPr>
              <a:t> </a:t>
            </a:r>
            <a:r>
              <a:rPr lang="en-US" sz="1800" dirty="0">
                <a:ea typeface="+mn-lt"/>
                <a:cs typeface="+mn-lt"/>
              </a:rPr>
              <a:t> </a:t>
            </a:r>
            <a:endParaRPr lang="en-US" sz="1800"/>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58</a:t>
            </a:fld>
            <a:endParaRPr lang="en-US"/>
          </a:p>
        </p:txBody>
      </p:sp>
    </p:spTree>
    <p:extLst>
      <p:ext uri="{BB962C8B-B14F-4D97-AF65-F5344CB8AC3E}">
        <p14:creationId xmlns:p14="http://schemas.microsoft.com/office/powerpoint/2010/main" val="22961342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827290"/>
          </a:xfrm>
        </p:spPr>
        <p:txBody>
          <a:bodyPr>
            <a:noAutofit/>
          </a:bodyPr>
          <a:lstStyle/>
          <a:p>
            <a:r>
              <a:rPr lang="en-US"/>
              <a:t>Scenario: 8      A Dangerous Transaction</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46548" y="1848180"/>
            <a:ext cx="9708306" cy="4205300"/>
          </a:xfrm>
        </p:spPr>
        <p:txBody>
          <a:bodyPr>
            <a:normAutofit/>
          </a:bodyPr>
          <a:lstStyle/>
          <a:p>
            <a:pPr algn="just">
              <a:buNone/>
            </a:pPr>
            <a:r>
              <a:rPr lang="en-US" sz="1800" b="1" dirty="0">
                <a:ea typeface="+mn-lt"/>
                <a:cs typeface="+mn-lt"/>
              </a:rPr>
              <a:t>Who is liable for the treatment for Customer, and what is the best course of action?</a:t>
            </a:r>
            <a:r>
              <a:rPr lang="en-US" sz="1800" dirty="0">
                <a:ea typeface="+mn-lt"/>
                <a:cs typeface="+mn-lt"/>
              </a:rPr>
              <a:t> </a:t>
            </a:r>
            <a:endParaRPr lang="en-US"/>
          </a:p>
          <a:p>
            <a:pPr marL="342900" indent="-342900" algn="just">
              <a:buAutoNum type="alphaUcPeriod"/>
            </a:pPr>
            <a:r>
              <a:rPr lang="en-US" sz="1800" dirty="0">
                <a:ea typeface="+mn-lt"/>
                <a:cs typeface="+mn-lt"/>
              </a:rPr>
              <a:t>There is no liability for Employee A’s conduct because Customer is not an employee of the Local Bar and Grill.</a:t>
            </a:r>
            <a:endParaRPr lang="en-US" dirty="0"/>
          </a:p>
          <a:p>
            <a:pPr marL="342900" indent="-342900" algn="just">
              <a:buAutoNum type="alphaUcPeriod"/>
            </a:pPr>
            <a:r>
              <a:rPr lang="en-US" sz="1800" dirty="0">
                <a:ea typeface="+mn-lt"/>
                <a:cs typeface="+mn-lt"/>
              </a:rPr>
              <a:t>Customer may file a charge of discrimination based on sexual harassment at the Illinois Department of Human Rights against the Local Bar and Grill.</a:t>
            </a:r>
            <a:endParaRPr lang="en-US" dirty="0"/>
          </a:p>
          <a:p>
            <a:pPr marL="342900" indent="-342900" algn="just">
              <a:buAutoNum type="alphaUcPeriod"/>
            </a:pPr>
            <a:r>
              <a:rPr lang="en-US" sz="1800" dirty="0">
                <a:ea typeface="+mn-lt"/>
                <a:cs typeface="+mn-lt"/>
              </a:rPr>
              <a:t>Employee B should report what they witnessed to a Local Bar and Grill manager. An investigation should be immediately conducted by the Local Bar and Grill, and appropriate disciplinary action should be taken against Employee A, if warranted.</a:t>
            </a:r>
            <a:endParaRPr lang="en-US" dirty="0"/>
          </a:p>
          <a:p>
            <a:pPr marL="342900" indent="-342900" algn="just">
              <a:buAutoNum type="alphaUcPeriod"/>
            </a:pPr>
            <a:r>
              <a:rPr lang="en-US" sz="1800" dirty="0">
                <a:ea typeface="+mn-lt"/>
                <a:cs typeface="+mn-lt"/>
              </a:rPr>
              <a:t>Both answers B and C are correct.</a:t>
            </a:r>
            <a:endParaRPr lang="en-US" dirty="0"/>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59</a:t>
            </a:fld>
            <a:endParaRPr lang="en-US"/>
          </a:p>
        </p:txBody>
      </p:sp>
    </p:spTree>
    <p:extLst>
      <p:ext uri="{BB962C8B-B14F-4D97-AF65-F5344CB8AC3E}">
        <p14:creationId xmlns:p14="http://schemas.microsoft.com/office/powerpoint/2010/main" val="3772751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7318F-35C4-8C4A-8C5F-F3311E018D6D}"/>
              </a:ext>
            </a:extLst>
          </p:cNvPr>
          <p:cNvSpPr>
            <a:spLocks noGrp="1"/>
          </p:cNvSpPr>
          <p:nvPr>
            <p:ph type="title"/>
          </p:nvPr>
        </p:nvSpPr>
        <p:spPr/>
        <p:txBody>
          <a:bodyPr>
            <a:normAutofit/>
          </a:bodyPr>
          <a:lstStyle/>
          <a:p>
            <a:r>
              <a:rPr lang="en-US"/>
              <a:t>I. Types of Unlawful Sexual Harassment</a:t>
            </a:r>
          </a:p>
        </p:txBody>
      </p:sp>
      <p:sp>
        <p:nvSpPr>
          <p:cNvPr id="3" name="Content Placeholder 2">
            <a:extLst>
              <a:ext uri="{FF2B5EF4-FFF2-40B4-BE49-F238E27FC236}">
                <a16:creationId xmlns:a16="http://schemas.microsoft.com/office/drawing/2014/main" id="{A397323C-A72F-5243-82D4-0FB27607D175}"/>
              </a:ext>
            </a:extLst>
          </p:cNvPr>
          <p:cNvSpPr>
            <a:spLocks noGrp="1"/>
          </p:cNvSpPr>
          <p:nvPr>
            <p:ph idx="1"/>
          </p:nvPr>
        </p:nvSpPr>
        <p:spPr>
          <a:xfrm>
            <a:off x="1534696" y="2015732"/>
            <a:ext cx="9520158" cy="3781386"/>
          </a:xfrm>
        </p:spPr>
        <p:txBody>
          <a:bodyPr>
            <a:noAutofit/>
          </a:bodyPr>
          <a:lstStyle/>
          <a:p>
            <a:pPr marL="457200" indent="-457200" algn="just">
              <a:buFont typeface="+mj-lt"/>
              <a:buAutoNum type="arabicPeriod"/>
            </a:pPr>
            <a:r>
              <a:rPr lang="en-US" sz="1900" b="1"/>
              <a:t>Quid Pro Quo Sexual Harassment. </a:t>
            </a:r>
            <a:r>
              <a:rPr lang="en-US" sz="1900" i="1"/>
              <a:t>“You do something for me, and I’ll do something for you.” </a:t>
            </a:r>
            <a:r>
              <a:rPr lang="en-US" sz="1900"/>
              <a:t>This means that a manager or supervisor may not tell an employee that in order to receive a promotion, raise, preferred assignment, or other type of job benefit – or to avoid something negative like discipline or an unpleasant assignment – the employee must do something sexual in return.</a:t>
            </a:r>
          </a:p>
          <a:p>
            <a:pPr marL="457200" indent="-457200" algn="just">
              <a:buFont typeface="+mj-lt"/>
              <a:buAutoNum type="arabicPeriod"/>
            </a:pPr>
            <a:r>
              <a:rPr lang="en-US" sz="1900" b="1"/>
              <a:t>Hostile Work Environment Sexual Harassment.  </a:t>
            </a:r>
            <a:r>
              <a:rPr lang="en-US" sz="1900" i="1"/>
              <a:t>“The air at work is full of sexual references and it is impacting me.”  </a:t>
            </a:r>
            <a:r>
              <a:rPr lang="en-US" sz="1900"/>
              <a:t>A hostile work environment may occur when unwelcome sexual advances, requests for sexual favors, or any conduct of a sexual nature has the purpose or effect of substantially interfering with an individual’s work performance or creating an intimidating, hostile or offensive working environment.</a:t>
            </a:r>
          </a:p>
        </p:txBody>
      </p:sp>
      <p:sp>
        <p:nvSpPr>
          <p:cNvPr id="4" name="Slide Number Placeholder 3">
            <a:extLst>
              <a:ext uri="{FF2B5EF4-FFF2-40B4-BE49-F238E27FC236}">
                <a16:creationId xmlns:a16="http://schemas.microsoft.com/office/drawing/2014/main" id="{0E43D97B-6EC4-44EA-8C04-A37265434064}"/>
              </a:ext>
            </a:extLst>
          </p:cNvPr>
          <p:cNvSpPr>
            <a:spLocks noGrp="1"/>
          </p:cNvSpPr>
          <p:nvPr>
            <p:ph type="sldNum" sz="quarter" idx="12"/>
          </p:nvPr>
        </p:nvSpPr>
        <p:spPr/>
        <p:txBody>
          <a:bodyPr/>
          <a:lstStyle/>
          <a:p>
            <a:fld id="{C5A665C1-7BA9-CC40-B623-78F7D2DB8FAB}" type="slidenum">
              <a:rPr lang="en-US" smtClean="0"/>
              <a:t>6</a:t>
            </a:fld>
            <a:endParaRPr lang="en-US"/>
          </a:p>
        </p:txBody>
      </p:sp>
    </p:spTree>
    <p:extLst>
      <p:ext uri="{BB962C8B-B14F-4D97-AF65-F5344CB8AC3E}">
        <p14:creationId xmlns:p14="http://schemas.microsoft.com/office/powerpoint/2010/main" val="8618148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8C13-9431-406B-BB8E-1D6108607D79}"/>
              </a:ext>
            </a:extLst>
          </p:cNvPr>
          <p:cNvSpPr>
            <a:spLocks noGrp="1"/>
          </p:cNvSpPr>
          <p:nvPr>
            <p:ph type="title"/>
          </p:nvPr>
        </p:nvSpPr>
        <p:spPr>
          <a:xfrm>
            <a:off x="1534696" y="795113"/>
            <a:ext cx="9520158" cy="789661"/>
          </a:xfrm>
        </p:spPr>
        <p:txBody>
          <a:bodyPr>
            <a:noAutofit/>
          </a:bodyPr>
          <a:lstStyle/>
          <a:p>
            <a:r>
              <a:rPr lang="en-US"/>
              <a:t>Scenario: 8      A Dangerous Transaction</a:t>
            </a:r>
          </a:p>
        </p:txBody>
      </p:sp>
      <p:sp>
        <p:nvSpPr>
          <p:cNvPr id="3" name="Content Placeholder 2">
            <a:extLst>
              <a:ext uri="{FF2B5EF4-FFF2-40B4-BE49-F238E27FC236}">
                <a16:creationId xmlns:a16="http://schemas.microsoft.com/office/drawing/2014/main" id="{DB090ACC-61E1-49D7-B6EE-42CE3CA4F06A}"/>
              </a:ext>
            </a:extLst>
          </p:cNvPr>
          <p:cNvSpPr>
            <a:spLocks noGrp="1"/>
          </p:cNvSpPr>
          <p:nvPr>
            <p:ph idx="1"/>
          </p:nvPr>
        </p:nvSpPr>
        <p:spPr>
          <a:xfrm>
            <a:off x="1355956" y="1895218"/>
            <a:ext cx="9698898" cy="4158262"/>
          </a:xfrm>
        </p:spPr>
        <p:txBody>
          <a:bodyPr>
            <a:normAutofit/>
          </a:bodyPr>
          <a:lstStyle/>
          <a:p>
            <a:pPr marL="0" indent="0" algn="just">
              <a:buNone/>
            </a:pPr>
            <a:r>
              <a:rPr lang="en-US" sz="1800" b="1" dirty="0">
                <a:ea typeface="+mn-lt"/>
                <a:cs typeface="+mn-lt"/>
              </a:rPr>
              <a:t>The correct answer is “D.</a:t>
            </a:r>
            <a:r>
              <a:rPr lang="en-US" sz="1800" dirty="0">
                <a:ea typeface="+mn-lt"/>
                <a:cs typeface="+mn-lt"/>
              </a:rPr>
              <a:t> </a:t>
            </a:r>
            <a:r>
              <a:rPr lang="en-US" sz="1800" b="1" dirty="0">
                <a:ea typeface="+mn-lt"/>
                <a:cs typeface="+mn-lt"/>
              </a:rPr>
              <a:t>Both answers B and C are correct.”</a:t>
            </a:r>
            <a:r>
              <a:rPr lang="en-US" sz="1800" dirty="0">
                <a:ea typeface="+mn-lt"/>
                <a:cs typeface="+mn-lt"/>
              </a:rPr>
              <a:t> </a:t>
            </a:r>
            <a:endParaRPr lang="en-US" sz="1800" dirty="0"/>
          </a:p>
          <a:p>
            <a:pPr marL="0" indent="0" algn="just">
              <a:buNone/>
            </a:pPr>
            <a:r>
              <a:rPr lang="en-US" sz="1800" b="1" dirty="0">
                <a:ea typeface="+mn-lt"/>
                <a:cs typeface="+mn-lt"/>
              </a:rPr>
              <a:t>Rationale</a:t>
            </a:r>
            <a:r>
              <a:rPr lang="en-US" sz="1800" dirty="0">
                <a:ea typeface="+mn-lt"/>
                <a:cs typeface="+mn-lt"/>
              </a:rPr>
              <a:t>: The Local Bar and Grill is liable for the behavior of Employee A and is responsible for conducting an investigation and taking any appropriate disciplinary action, if warranted. Since Customer was not an employee of the Local Bar and Grill, Customer cannot file a charge against Employee A directly. However, Customer may file a charge of discrimination based on sexual harassment against the Local Bar and Grill because it is a place of public accommodation.  </a:t>
            </a:r>
            <a:endParaRPr lang="en-US"/>
          </a:p>
        </p:txBody>
      </p:sp>
      <p:sp>
        <p:nvSpPr>
          <p:cNvPr id="4" name="Slide Number Placeholder 3">
            <a:extLst>
              <a:ext uri="{FF2B5EF4-FFF2-40B4-BE49-F238E27FC236}">
                <a16:creationId xmlns:a16="http://schemas.microsoft.com/office/drawing/2014/main" id="{32C757C6-F7DB-4D81-9289-3FA92C093182}"/>
              </a:ext>
            </a:extLst>
          </p:cNvPr>
          <p:cNvSpPr>
            <a:spLocks noGrp="1"/>
          </p:cNvSpPr>
          <p:nvPr>
            <p:ph type="sldNum" sz="quarter" idx="12"/>
          </p:nvPr>
        </p:nvSpPr>
        <p:spPr/>
        <p:txBody>
          <a:bodyPr/>
          <a:lstStyle/>
          <a:p>
            <a:fld id="{C5A665C1-7BA9-CC40-B623-78F7D2DB8FAB}" type="slidenum">
              <a:rPr lang="en-US" smtClean="0"/>
              <a:t>60</a:t>
            </a:fld>
            <a:endParaRPr lang="en-US"/>
          </a:p>
        </p:txBody>
      </p:sp>
    </p:spTree>
    <p:extLst>
      <p:ext uri="{BB962C8B-B14F-4D97-AF65-F5344CB8AC3E}">
        <p14:creationId xmlns:p14="http://schemas.microsoft.com/office/powerpoint/2010/main" val="31895152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DF8F-9003-B243-8563-3D176A4C10D4}"/>
              </a:ext>
            </a:extLst>
          </p:cNvPr>
          <p:cNvSpPr>
            <a:spLocks noGrp="1"/>
          </p:cNvSpPr>
          <p:nvPr>
            <p:ph type="title"/>
          </p:nvPr>
        </p:nvSpPr>
        <p:spPr/>
        <p:txBody>
          <a:bodyPr/>
          <a:lstStyle/>
          <a:p>
            <a:r>
              <a:rPr lang="en-US"/>
              <a:t>IV. Employer Responsibilities</a:t>
            </a:r>
          </a:p>
        </p:txBody>
      </p:sp>
      <p:sp>
        <p:nvSpPr>
          <p:cNvPr id="3" name="Content Placeholder 2">
            <a:extLst>
              <a:ext uri="{FF2B5EF4-FFF2-40B4-BE49-F238E27FC236}">
                <a16:creationId xmlns:a16="http://schemas.microsoft.com/office/drawing/2014/main" id="{BCB4DD07-AD9B-524D-9A12-87C61CA6A6BA}"/>
              </a:ext>
            </a:extLst>
          </p:cNvPr>
          <p:cNvSpPr>
            <a:spLocks noGrp="1"/>
          </p:cNvSpPr>
          <p:nvPr>
            <p:ph idx="1"/>
          </p:nvPr>
        </p:nvSpPr>
        <p:spPr/>
        <p:txBody>
          <a:bodyPr>
            <a:normAutofit/>
          </a:bodyPr>
          <a:lstStyle/>
          <a:p>
            <a:pPr marL="0" indent="0">
              <a:buNone/>
            </a:pPr>
            <a:r>
              <a:rPr lang="en-US"/>
              <a:t>We will now discuss employer responsibilities and liabilities concerning incidents of sexual harassment in workplaces including their responsibilities to:</a:t>
            </a:r>
          </a:p>
          <a:p>
            <a:pPr lvl="1"/>
            <a:r>
              <a:rPr lang="en-US" sz="2000" b="1"/>
              <a:t>Prevent</a:t>
            </a:r>
            <a:r>
              <a:rPr lang="en-US" sz="2000"/>
              <a:t> the incidence of sexual harassment in their workplaces;</a:t>
            </a:r>
          </a:p>
          <a:p>
            <a:pPr lvl="1"/>
            <a:r>
              <a:rPr lang="en-US" sz="2000" b="1"/>
              <a:t>Investigate </a:t>
            </a:r>
            <a:r>
              <a:rPr lang="en-US" sz="2000"/>
              <a:t>incidents of sexual harassment in their workplaces; and </a:t>
            </a:r>
          </a:p>
          <a:p>
            <a:pPr lvl="1"/>
            <a:r>
              <a:rPr lang="en-US" sz="2000" b="1"/>
              <a:t>Correct </a:t>
            </a:r>
            <a:r>
              <a:rPr lang="en-US" sz="2000"/>
              <a:t>the incidence of sexual harassment in their workplaces.</a:t>
            </a:r>
          </a:p>
        </p:txBody>
      </p:sp>
      <p:sp>
        <p:nvSpPr>
          <p:cNvPr id="4" name="Slide Number Placeholder 3">
            <a:extLst>
              <a:ext uri="{FF2B5EF4-FFF2-40B4-BE49-F238E27FC236}">
                <a16:creationId xmlns:a16="http://schemas.microsoft.com/office/drawing/2014/main" id="{206DB3DB-3E6F-4D99-8B3D-107EA30F37E7}"/>
              </a:ext>
            </a:extLst>
          </p:cNvPr>
          <p:cNvSpPr>
            <a:spLocks noGrp="1"/>
          </p:cNvSpPr>
          <p:nvPr>
            <p:ph type="sldNum" sz="quarter" idx="12"/>
          </p:nvPr>
        </p:nvSpPr>
        <p:spPr/>
        <p:txBody>
          <a:bodyPr/>
          <a:lstStyle/>
          <a:p>
            <a:fld id="{C5A665C1-7BA9-CC40-B623-78F7D2DB8FAB}" type="slidenum">
              <a:rPr lang="en-US" smtClean="0"/>
              <a:t>61</a:t>
            </a:fld>
            <a:endParaRPr lang="en-US"/>
          </a:p>
        </p:txBody>
      </p:sp>
    </p:spTree>
    <p:extLst>
      <p:ext uri="{BB962C8B-B14F-4D97-AF65-F5344CB8AC3E}">
        <p14:creationId xmlns:p14="http://schemas.microsoft.com/office/powerpoint/2010/main" val="3823608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E0D24-FC29-2740-BC53-A199B06BE732}"/>
              </a:ext>
            </a:extLst>
          </p:cNvPr>
          <p:cNvSpPr>
            <a:spLocks noGrp="1"/>
          </p:cNvSpPr>
          <p:nvPr>
            <p:ph type="title"/>
          </p:nvPr>
        </p:nvSpPr>
        <p:spPr/>
        <p:txBody>
          <a:bodyPr/>
          <a:lstStyle/>
          <a:p>
            <a:r>
              <a:rPr lang="en-US"/>
              <a:t>IV. Employer Responsibility - Prevention</a:t>
            </a:r>
          </a:p>
        </p:txBody>
      </p:sp>
      <p:sp>
        <p:nvSpPr>
          <p:cNvPr id="3" name="Content Placeholder 2">
            <a:extLst>
              <a:ext uri="{FF2B5EF4-FFF2-40B4-BE49-F238E27FC236}">
                <a16:creationId xmlns:a16="http://schemas.microsoft.com/office/drawing/2014/main" id="{FB6A4D0A-3818-F248-9955-5DB3881D891F}"/>
              </a:ext>
            </a:extLst>
          </p:cNvPr>
          <p:cNvSpPr>
            <a:spLocks noGrp="1"/>
          </p:cNvSpPr>
          <p:nvPr>
            <p:ph idx="1"/>
          </p:nvPr>
        </p:nvSpPr>
        <p:spPr/>
        <p:txBody>
          <a:bodyPr>
            <a:noAutofit/>
          </a:bodyPr>
          <a:lstStyle/>
          <a:p>
            <a:pPr marL="457200" lvl="0" indent="-457200">
              <a:buFont typeface="+mj-lt"/>
              <a:buAutoNum type="arabicPeriod"/>
            </a:pPr>
            <a:r>
              <a:rPr lang="en-US" sz="1600"/>
              <a:t>Develop, implement and regularly communicate the employer’s sexual harassment policy.</a:t>
            </a:r>
          </a:p>
          <a:p>
            <a:pPr marL="457200" indent="-457200">
              <a:buFont typeface="+mj-lt"/>
              <a:buAutoNum type="arabicPeriod"/>
            </a:pPr>
            <a:r>
              <a:rPr lang="en-US" sz="1600"/>
              <a:t>Provide training for managers and employees on sexual harassment prevention. </a:t>
            </a:r>
          </a:p>
          <a:p>
            <a:pPr marL="457200" indent="-457200">
              <a:buFont typeface="+mj-lt"/>
              <a:buAutoNum type="arabicPeriod"/>
            </a:pPr>
            <a:r>
              <a:rPr lang="en-US" sz="1600"/>
              <a:t>Ensure clear communication on how to report incidents of sexual harassment or conduct of a sexual nature. </a:t>
            </a:r>
          </a:p>
          <a:p>
            <a:pPr marL="457200" indent="-457200">
              <a:buFont typeface="+mj-lt"/>
              <a:buAutoNum type="arabicPeriod"/>
            </a:pPr>
            <a:r>
              <a:rPr lang="en-US" sz="1600"/>
              <a:t>Managers and supervisors should monitor their work environment to ensure the workplace is free of sexual harassment – supervisors should be aware of the conduct within their supervision.</a:t>
            </a:r>
          </a:p>
          <a:p>
            <a:pPr marL="457200" indent="-457200">
              <a:buFont typeface="+mj-lt"/>
              <a:buAutoNum type="arabicPeriod"/>
            </a:pPr>
            <a:r>
              <a:rPr lang="en-US" sz="1600"/>
              <a:t>Managers and supervisors must lead by example and model appropriate conduct – refrain from engaging in conduct of a sexual nature.</a:t>
            </a:r>
          </a:p>
          <a:p>
            <a:pPr marL="457200" lvl="0" indent="-457200">
              <a:buFont typeface="+mj-lt"/>
              <a:buAutoNum type="arabicPeriod"/>
            </a:pPr>
            <a:r>
              <a:rPr lang="en-US" sz="1600"/>
              <a:t>Managers and supervisors should conduct a sexual harassment climate check throughout the year  -discuss the topic at a team or staff meeting, in-service day or as part of structured communication such as division/unit newsletters.</a:t>
            </a:r>
          </a:p>
        </p:txBody>
      </p:sp>
      <p:sp>
        <p:nvSpPr>
          <p:cNvPr id="4" name="Slide Number Placeholder 3">
            <a:extLst>
              <a:ext uri="{FF2B5EF4-FFF2-40B4-BE49-F238E27FC236}">
                <a16:creationId xmlns:a16="http://schemas.microsoft.com/office/drawing/2014/main" id="{CE10463E-7C01-45D7-BDE3-A1A4CA6416B3}"/>
              </a:ext>
            </a:extLst>
          </p:cNvPr>
          <p:cNvSpPr>
            <a:spLocks noGrp="1"/>
          </p:cNvSpPr>
          <p:nvPr>
            <p:ph type="sldNum" sz="quarter" idx="12"/>
          </p:nvPr>
        </p:nvSpPr>
        <p:spPr/>
        <p:txBody>
          <a:bodyPr/>
          <a:lstStyle/>
          <a:p>
            <a:fld id="{C5A665C1-7BA9-CC40-B623-78F7D2DB8FAB}" type="slidenum">
              <a:rPr lang="en-US" smtClean="0"/>
              <a:t>62</a:t>
            </a:fld>
            <a:endParaRPr lang="en-US"/>
          </a:p>
        </p:txBody>
      </p:sp>
    </p:spTree>
    <p:extLst>
      <p:ext uri="{BB962C8B-B14F-4D97-AF65-F5344CB8AC3E}">
        <p14:creationId xmlns:p14="http://schemas.microsoft.com/office/powerpoint/2010/main" val="111806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0549-4F8F-F848-B7C9-FEE91D6AE97A}"/>
              </a:ext>
            </a:extLst>
          </p:cNvPr>
          <p:cNvSpPr>
            <a:spLocks noGrp="1"/>
          </p:cNvSpPr>
          <p:nvPr>
            <p:ph type="title"/>
          </p:nvPr>
        </p:nvSpPr>
        <p:spPr/>
        <p:txBody>
          <a:bodyPr/>
          <a:lstStyle/>
          <a:p>
            <a:r>
              <a:rPr lang="en-US" dirty="0"/>
              <a:t>VI. Employer Responsibility - Investigation</a:t>
            </a:r>
          </a:p>
        </p:txBody>
      </p:sp>
      <p:sp>
        <p:nvSpPr>
          <p:cNvPr id="3" name="Content Placeholder 2">
            <a:extLst>
              <a:ext uri="{FF2B5EF4-FFF2-40B4-BE49-F238E27FC236}">
                <a16:creationId xmlns:a16="http://schemas.microsoft.com/office/drawing/2014/main" id="{D10843F7-C339-A64D-97C6-52B304DBA33F}"/>
              </a:ext>
            </a:extLst>
          </p:cNvPr>
          <p:cNvSpPr>
            <a:spLocks noGrp="1"/>
          </p:cNvSpPr>
          <p:nvPr>
            <p:ph idx="1"/>
          </p:nvPr>
        </p:nvSpPr>
        <p:spPr/>
        <p:txBody>
          <a:bodyPr>
            <a:noAutofit/>
          </a:bodyPr>
          <a:lstStyle/>
          <a:p>
            <a:pPr marL="457200" lvl="0" indent="-457200">
              <a:buFont typeface="+mj-lt"/>
              <a:buAutoNum type="arabicPeriod"/>
            </a:pPr>
            <a:r>
              <a:rPr lang="en-US" sz="1800"/>
              <a:t>Immediately respond to a complaint of sexual harassment and initiate an inquiry or investigation.</a:t>
            </a:r>
          </a:p>
          <a:p>
            <a:pPr marL="457200" lvl="0" indent="-457200">
              <a:buFont typeface="+mj-lt"/>
              <a:buAutoNum type="arabicPeriod"/>
            </a:pPr>
            <a:r>
              <a:rPr lang="en-US" sz="1800"/>
              <a:t>Interview the complainant (victim) and take reasonable action to protect the victim from retaliation or experiencing further sexual harassment during the investigation. </a:t>
            </a:r>
          </a:p>
          <a:p>
            <a:pPr marL="457200" lvl="0" indent="-457200">
              <a:buFont typeface="+mj-lt"/>
              <a:buAutoNum type="arabicPeriod"/>
            </a:pPr>
            <a:r>
              <a:rPr lang="en-US" sz="1800"/>
              <a:t>Interview all relevant witnesses. </a:t>
            </a:r>
          </a:p>
          <a:p>
            <a:pPr marL="457200" lvl="0" indent="-457200">
              <a:buFont typeface="+mj-lt"/>
              <a:buAutoNum type="arabicPeriod"/>
            </a:pPr>
            <a:r>
              <a:rPr lang="en-US" sz="1800"/>
              <a:t>Interview the alleged perpetrator of the sexual harassment.</a:t>
            </a:r>
          </a:p>
          <a:p>
            <a:pPr marL="457200" indent="-457200">
              <a:buFont typeface="+mj-lt"/>
              <a:buAutoNum type="arabicPeriod"/>
            </a:pPr>
            <a:r>
              <a:rPr lang="en-US" sz="1800"/>
              <a:t>Document the investigation results and maintain the file as an employment  record.</a:t>
            </a:r>
          </a:p>
          <a:p>
            <a:pPr marL="457200" indent="-457200">
              <a:buFont typeface="+mj-lt"/>
              <a:buAutoNum type="arabicPeriod"/>
            </a:pPr>
            <a:r>
              <a:rPr lang="en-US" sz="1800"/>
              <a:t>Take corrective action as appropriate.</a:t>
            </a:r>
          </a:p>
        </p:txBody>
      </p:sp>
      <p:sp>
        <p:nvSpPr>
          <p:cNvPr id="4" name="Slide Number Placeholder 3">
            <a:extLst>
              <a:ext uri="{FF2B5EF4-FFF2-40B4-BE49-F238E27FC236}">
                <a16:creationId xmlns:a16="http://schemas.microsoft.com/office/drawing/2014/main" id="{7125C397-5CC0-440A-95E0-EF430EB5CE95}"/>
              </a:ext>
            </a:extLst>
          </p:cNvPr>
          <p:cNvSpPr>
            <a:spLocks noGrp="1"/>
          </p:cNvSpPr>
          <p:nvPr>
            <p:ph type="sldNum" sz="quarter" idx="12"/>
          </p:nvPr>
        </p:nvSpPr>
        <p:spPr/>
        <p:txBody>
          <a:bodyPr/>
          <a:lstStyle/>
          <a:p>
            <a:fld id="{C5A665C1-7BA9-CC40-B623-78F7D2DB8FAB}" type="slidenum">
              <a:rPr lang="en-US" smtClean="0"/>
              <a:t>63</a:t>
            </a:fld>
            <a:endParaRPr lang="en-US"/>
          </a:p>
        </p:txBody>
      </p:sp>
    </p:spTree>
    <p:extLst>
      <p:ext uri="{BB962C8B-B14F-4D97-AF65-F5344CB8AC3E}">
        <p14:creationId xmlns:p14="http://schemas.microsoft.com/office/powerpoint/2010/main" val="20586836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0549-4F8F-F848-B7C9-FEE91D6AE97A}"/>
              </a:ext>
            </a:extLst>
          </p:cNvPr>
          <p:cNvSpPr>
            <a:spLocks noGrp="1"/>
          </p:cNvSpPr>
          <p:nvPr>
            <p:ph type="title"/>
          </p:nvPr>
        </p:nvSpPr>
        <p:spPr/>
        <p:txBody>
          <a:bodyPr/>
          <a:lstStyle/>
          <a:p>
            <a:r>
              <a:rPr lang="en-US"/>
              <a:t>IV. Employer Responsibility – Corrective Measures</a:t>
            </a:r>
          </a:p>
        </p:txBody>
      </p:sp>
      <p:sp>
        <p:nvSpPr>
          <p:cNvPr id="3" name="Content Placeholder 2">
            <a:extLst>
              <a:ext uri="{FF2B5EF4-FFF2-40B4-BE49-F238E27FC236}">
                <a16:creationId xmlns:a16="http://schemas.microsoft.com/office/drawing/2014/main" id="{D10843F7-C339-A64D-97C6-52B304DBA33F}"/>
              </a:ext>
            </a:extLst>
          </p:cNvPr>
          <p:cNvSpPr>
            <a:spLocks noGrp="1"/>
          </p:cNvSpPr>
          <p:nvPr>
            <p:ph idx="1"/>
          </p:nvPr>
        </p:nvSpPr>
        <p:spPr/>
        <p:txBody>
          <a:bodyPr>
            <a:noAutofit/>
          </a:bodyPr>
          <a:lstStyle/>
          <a:p>
            <a:pPr marL="457200" indent="-457200">
              <a:buFont typeface="+mj-lt"/>
              <a:buAutoNum type="arabicPeriod"/>
            </a:pPr>
            <a:r>
              <a:rPr lang="en-US" sz="1800"/>
              <a:t>Take appropriate corrective disciplinary action up to and including termination of employment where organizational policy has been violated.</a:t>
            </a:r>
          </a:p>
          <a:p>
            <a:pPr marL="457200" indent="-457200">
              <a:buFont typeface="+mj-lt"/>
              <a:buAutoNum type="arabicPeriod"/>
            </a:pPr>
            <a:r>
              <a:rPr lang="en-US" sz="1800"/>
              <a:t>In situations where the conduct in question did not rise to the level of sexual harassment or a violation of policy, but is concerning or may be considered grooming behavior, consider counseling, training and closer supervision of the employee. </a:t>
            </a:r>
          </a:p>
          <a:p>
            <a:pPr marL="457200" lvl="0" indent="-457200">
              <a:buFont typeface="+mj-lt"/>
              <a:buAutoNum type="arabicPeriod"/>
            </a:pPr>
            <a:r>
              <a:rPr lang="en-US" sz="1800"/>
              <a:t>Take reasonable action within the organization to reduce the likelihood of future sexual harassment incidents by updating policies and communicating them to the workforce; providing supplemental or tailored sexual harassment training; or restructuring the working environment or reporting relationships.</a:t>
            </a:r>
          </a:p>
          <a:p>
            <a:pPr marL="457200" indent="-457200">
              <a:buFont typeface="+mj-lt"/>
              <a:buAutoNum type="arabicPeriod"/>
            </a:pPr>
            <a:r>
              <a:rPr lang="en-US" sz="1800"/>
              <a:t>Follow up with the complainant (victim) at regular intervals to ensure they and the workplace remains free from sexual harassment.</a:t>
            </a:r>
          </a:p>
        </p:txBody>
      </p:sp>
      <p:sp>
        <p:nvSpPr>
          <p:cNvPr id="4" name="Slide Number Placeholder 3">
            <a:extLst>
              <a:ext uri="{FF2B5EF4-FFF2-40B4-BE49-F238E27FC236}">
                <a16:creationId xmlns:a16="http://schemas.microsoft.com/office/drawing/2014/main" id="{A75EF095-3265-4E70-9900-C78C2A75B03C}"/>
              </a:ext>
            </a:extLst>
          </p:cNvPr>
          <p:cNvSpPr>
            <a:spLocks noGrp="1"/>
          </p:cNvSpPr>
          <p:nvPr>
            <p:ph type="sldNum" sz="quarter" idx="12"/>
          </p:nvPr>
        </p:nvSpPr>
        <p:spPr/>
        <p:txBody>
          <a:bodyPr/>
          <a:lstStyle/>
          <a:p>
            <a:fld id="{C5A665C1-7BA9-CC40-B623-78F7D2DB8FAB}" type="slidenum">
              <a:rPr lang="en-US" smtClean="0"/>
              <a:t>64</a:t>
            </a:fld>
            <a:endParaRPr lang="en-US"/>
          </a:p>
        </p:txBody>
      </p:sp>
    </p:spTree>
    <p:extLst>
      <p:ext uri="{BB962C8B-B14F-4D97-AF65-F5344CB8AC3E}">
        <p14:creationId xmlns:p14="http://schemas.microsoft.com/office/powerpoint/2010/main" val="22724312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65C33-ECFA-3246-B3B1-21D7FC855518}"/>
              </a:ext>
            </a:extLst>
          </p:cNvPr>
          <p:cNvSpPr>
            <a:spLocks noGrp="1"/>
          </p:cNvSpPr>
          <p:nvPr>
            <p:ph type="title"/>
          </p:nvPr>
        </p:nvSpPr>
        <p:spPr/>
        <p:txBody>
          <a:bodyPr/>
          <a:lstStyle/>
          <a:p>
            <a:pPr algn="ctr"/>
            <a:r>
              <a:rPr lang="en-US"/>
              <a:t>Completion &amp; Certification</a:t>
            </a:r>
          </a:p>
        </p:txBody>
      </p:sp>
      <p:sp>
        <p:nvSpPr>
          <p:cNvPr id="3" name="Content Placeholder 2">
            <a:extLst>
              <a:ext uri="{FF2B5EF4-FFF2-40B4-BE49-F238E27FC236}">
                <a16:creationId xmlns:a16="http://schemas.microsoft.com/office/drawing/2014/main" id="{66EB5789-FE32-8C43-A9FE-DAC5822C874A}"/>
              </a:ext>
            </a:extLst>
          </p:cNvPr>
          <p:cNvSpPr>
            <a:spLocks noGrp="1"/>
          </p:cNvSpPr>
          <p:nvPr>
            <p:ph idx="1"/>
          </p:nvPr>
        </p:nvSpPr>
        <p:spPr/>
        <p:txBody>
          <a:bodyPr/>
          <a:lstStyle/>
          <a:p>
            <a:pPr marL="0" indent="0" algn="ctr">
              <a:buNone/>
            </a:pPr>
            <a:r>
              <a:rPr lang="en-US" dirty="0"/>
              <a:t>Thank you for completing the </a:t>
            </a:r>
            <a:endParaRPr lang="en-US"/>
          </a:p>
          <a:p>
            <a:pPr marL="0" indent="0" algn="ctr">
              <a:buNone/>
            </a:pPr>
            <a:r>
              <a:rPr lang="en-US" b="1" dirty="0"/>
              <a:t>2020 Annual Sexual Harassment Prevention Training for Bars &amp; Restaurants</a:t>
            </a:r>
          </a:p>
          <a:p>
            <a:pPr marL="0" indent="0">
              <a:buNone/>
            </a:pPr>
            <a:endParaRPr lang="en-US" b="1"/>
          </a:p>
          <a:p>
            <a:pPr marL="0" indent="0">
              <a:buNone/>
            </a:pPr>
            <a:r>
              <a:rPr lang="en-US" b="1" dirty="0"/>
              <a:t>Please take the following actions:</a:t>
            </a:r>
          </a:p>
          <a:p>
            <a:pPr marL="457200" indent="-457200">
              <a:buFont typeface="+mj-lt"/>
              <a:buAutoNum type="arabicPeriod"/>
            </a:pPr>
            <a:r>
              <a:rPr lang="en-US" dirty="0"/>
              <a:t>Print and sign the “Certificate of Participation” provided.</a:t>
            </a:r>
          </a:p>
          <a:p>
            <a:pPr marL="457200" indent="-457200">
              <a:buFont typeface="+mj-lt"/>
              <a:buAutoNum type="arabicPeriod"/>
            </a:pPr>
            <a:r>
              <a:rPr lang="en-US" dirty="0"/>
              <a:t>Return the Certificate to your employer representative.</a:t>
            </a:r>
          </a:p>
        </p:txBody>
      </p:sp>
      <p:sp>
        <p:nvSpPr>
          <p:cNvPr id="4" name="Slide Number Placeholder 3">
            <a:extLst>
              <a:ext uri="{FF2B5EF4-FFF2-40B4-BE49-F238E27FC236}">
                <a16:creationId xmlns:a16="http://schemas.microsoft.com/office/drawing/2014/main" id="{6732C162-4A3E-4585-B104-40790C5B3A4C}"/>
              </a:ext>
            </a:extLst>
          </p:cNvPr>
          <p:cNvSpPr>
            <a:spLocks noGrp="1"/>
          </p:cNvSpPr>
          <p:nvPr>
            <p:ph type="sldNum" sz="quarter" idx="12"/>
          </p:nvPr>
        </p:nvSpPr>
        <p:spPr/>
        <p:txBody>
          <a:bodyPr/>
          <a:lstStyle/>
          <a:p>
            <a:fld id="{C5A665C1-7BA9-CC40-B623-78F7D2DB8FAB}" type="slidenum">
              <a:rPr lang="en-US" smtClean="0"/>
              <a:t>65</a:t>
            </a:fld>
            <a:endParaRPr lang="en-US"/>
          </a:p>
        </p:txBody>
      </p:sp>
    </p:spTree>
    <p:extLst>
      <p:ext uri="{BB962C8B-B14F-4D97-AF65-F5344CB8AC3E}">
        <p14:creationId xmlns:p14="http://schemas.microsoft.com/office/powerpoint/2010/main" val="40801239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97DF-52A2-B142-A3DF-AB9EC86357D5}"/>
              </a:ext>
            </a:extLst>
          </p:cNvPr>
          <p:cNvSpPr>
            <a:spLocks noGrp="1"/>
          </p:cNvSpPr>
          <p:nvPr>
            <p:ph type="title"/>
          </p:nvPr>
        </p:nvSpPr>
        <p:spPr>
          <a:xfrm>
            <a:off x="1534696" y="795112"/>
            <a:ext cx="9520158" cy="1171530"/>
          </a:xfrm>
        </p:spPr>
        <p:txBody>
          <a:bodyPr>
            <a:normAutofit fontScale="90000"/>
          </a:bodyPr>
          <a:lstStyle/>
          <a:p>
            <a:r>
              <a:rPr lang="en-US" b="1" dirty="0"/>
              <a:t>Certificate of Participation</a:t>
            </a:r>
            <a:br>
              <a:rPr lang="en-US" b="1" dirty="0"/>
            </a:br>
            <a:r>
              <a:rPr lang="en-US" b="1" dirty="0"/>
              <a:t>2020 Sexual Harassment Prevention Training</a:t>
            </a:r>
            <a:br>
              <a:rPr lang="en-US" b="1" dirty="0"/>
            </a:br>
            <a:r>
              <a:rPr lang="en-US" b="1" dirty="0"/>
              <a:t>for Bars &amp; Restaurants</a:t>
            </a:r>
            <a:endParaRPr lang="en-US" dirty="0"/>
          </a:p>
        </p:txBody>
      </p:sp>
      <p:sp>
        <p:nvSpPr>
          <p:cNvPr id="3" name="Content Placeholder 2">
            <a:extLst>
              <a:ext uri="{FF2B5EF4-FFF2-40B4-BE49-F238E27FC236}">
                <a16:creationId xmlns:a16="http://schemas.microsoft.com/office/drawing/2014/main" id="{35726CF8-4F1F-A44D-9389-EF1074C324F4}"/>
              </a:ext>
            </a:extLst>
          </p:cNvPr>
          <p:cNvSpPr>
            <a:spLocks noGrp="1"/>
          </p:cNvSpPr>
          <p:nvPr>
            <p:ph idx="1"/>
          </p:nvPr>
        </p:nvSpPr>
        <p:spPr>
          <a:xfrm>
            <a:off x="1534696" y="2147435"/>
            <a:ext cx="9520158" cy="3318910"/>
          </a:xfrm>
        </p:spPr>
        <p:txBody>
          <a:bodyPr>
            <a:normAutofit fontScale="85000" lnSpcReduction="10000"/>
          </a:bodyPr>
          <a:lstStyle/>
          <a:p>
            <a:pPr marL="0" indent="0" algn="just">
              <a:buNone/>
            </a:pPr>
            <a:r>
              <a:rPr lang="en-US" sz="1800" dirty="0"/>
              <a:t>I certify that I have carefully read and reviewed the content of, and completed, the 2020 Sexual Harassment Prevention Training pursuant to the Illinois Human Rights Act, 775 ILCS 5/2-109 and 2-110.</a:t>
            </a:r>
            <a:endParaRPr lang="en-US" sz="1800"/>
          </a:p>
          <a:p>
            <a:pPr marL="0" indent="0">
              <a:buNone/>
            </a:pPr>
            <a:endParaRPr lang="en-US" sz="1800" dirty="0"/>
          </a:p>
          <a:p>
            <a:pPr marL="0" indent="0">
              <a:buNone/>
            </a:pPr>
            <a:r>
              <a:rPr lang="en-US" sz="1400" b="1" dirty="0"/>
              <a:t>Training Participant Information:</a:t>
            </a:r>
          </a:p>
          <a:p>
            <a:pPr marL="0" indent="0">
              <a:buNone/>
            </a:pPr>
            <a:r>
              <a:rPr lang="en-US" sz="1400" dirty="0"/>
              <a:t>_______________________________________      ______________________         _____________________	</a:t>
            </a:r>
          </a:p>
          <a:p>
            <a:pPr marL="0" indent="0">
              <a:buNone/>
            </a:pPr>
            <a:r>
              <a:rPr lang="en-US" sz="1400" dirty="0"/>
              <a:t>(Printed Name - First, Middle Initial, Last)           (Signature)                                 (Birth Month and Day)</a:t>
            </a:r>
          </a:p>
          <a:p>
            <a:pPr marL="0" indent="0">
              <a:buNone/>
            </a:pPr>
            <a:endParaRPr lang="en-US" sz="1400"/>
          </a:p>
          <a:p>
            <a:pPr marL="0" indent="0">
              <a:buNone/>
            </a:pPr>
            <a:r>
              <a:rPr lang="en-US" sz="1400" b="1" dirty="0"/>
              <a:t>Training Date/Location:</a:t>
            </a:r>
          </a:p>
          <a:p>
            <a:pPr marL="0" indent="0">
              <a:buNone/>
            </a:pPr>
            <a:r>
              <a:rPr lang="en-US" sz="1400" dirty="0"/>
              <a:t>_____________________________       _______________      ________________________</a:t>
            </a:r>
          </a:p>
          <a:p>
            <a:pPr marL="0" indent="0">
              <a:buNone/>
            </a:pPr>
            <a:r>
              <a:rPr lang="en-US" sz="1400" dirty="0"/>
              <a:t>(Company Name/Work Location)      (Training Date)         Training Method</a:t>
            </a:r>
          </a:p>
        </p:txBody>
      </p:sp>
      <p:sp>
        <p:nvSpPr>
          <p:cNvPr id="4" name="Slide Number Placeholder 3">
            <a:extLst>
              <a:ext uri="{FF2B5EF4-FFF2-40B4-BE49-F238E27FC236}">
                <a16:creationId xmlns:a16="http://schemas.microsoft.com/office/drawing/2014/main" id="{8C7FB303-61E9-44FF-8BE7-8E19C89F80BB}"/>
              </a:ext>
            </a:extLst>
          </p:cNvPr>
          <p:cNvSpPr>
            <a:spLocks noGrp="1"/>
          </p:cNvSpPr>
          <p:nvPr>
            <p:ph type="sldNum" sz="quarter" idx="12"/>
          </p:nvPr>
        </p:nvSpPr>
        <p:spPr/>
        <p:txBody>
          <a:bodyPr/>
          <a:lstStyle/>
          <a:p>
            <a:fld id="{C5A665C1-7BA9-CC40-B623-78F7D2DB8FAB}" type="slidenum">
              <a:rPr lang="en-US" smtClean="0"/>
              <a:t>66</a:t>
            </a:fld>
            <a:endParaRPr lang="en-US"/>
          </a:p>
        </p:txBody>
      </p:sp>
    </p:spTree>
    <p:extLst>
      <p:ext uri="{BB962C8B-B14F-4D97-AF65-F5344CB8AC3E}">
        <p14:creationId xmlns:p14="http://schemas.microsoft.com/office/powerpoint/2010/main" val="3136881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B8BC5-72EE-FE48-A51E-434EEC518ADE}"/>
              </a:ext>
            </a:extLst>
          </p:cNvPr>
          <p:cNvSpPr>
            <a:spLocks noGrp="1"/>
          </p:cNvSpPr>
          <p:nvPr>
            <p:ph type="title"/>
          </p:nvPr>
        </p:nvSpPr>
        <p:spPr/>
        <p:txBody>
          <a:bodyPr/>
          <a:lstStyle/>
          <a:p>
            <a:r>
              <a:rPr lang="en-US"/>
              <a:t>I. Unwelcome Behavior</a:t>
            </a:r>
          </a:p>
        </p:txBody>
      </p:sp>
      <p:sp>
        <p:nvSpPr>
          <p:cNvPr id="3" name="Content Placeholder 2">
            <a:extLst>
              <a:ext uri="{FF2B5EF4-FFF2-40B4-BE49-F238E27FC236}">
                <a16:creationId xmlns:a16="http://schemas.microsoft.com/office/drawing/2014/main" id="{760F1449-B5E7-E74C-ACF4-DCCF077BBC16}"/>
              </a:ext>
            </a:extLst>
          </p:cNvPr>
          <p:cNvSpPr>
            <a:spLocks noGrp="1"/>
          </p:cNvSpPr>
          <p:nvPr>
            <p:ph idx="1"/>
          </p:nvPr>
        </p:nvSpPr>
        <p:spPr>
          <a:xfrm>
            <a:off x="1534696" y="2015732"/>
            <a:ext cx="9520158" cy="3834652"/>
          </a:xfrm>
        </p:spPr>
        <p:txBody>
          <a:bodyPr>
            <a:normAutofit fontScale="85000" lnSpcReduction="20000"/>
          </a:bodyPr>
          <a:lstStyle/>
          <a:p>
            <a:pPr algn="just"/>
            <a:r>
              <a:rPr lang="en-US" sz="2400"/>
              <a:t>Sexual conduct becomes sexual harassment when the behavior is unwelcome. Behavior may be unwelcome in the sense that the victim did not solicit or invite it, or in the sense that the victim regarded the conduct as undesirable or offensive.</a:t>
            </a:r>
          </a:p>
          <a:p>
            <a:pPr algn="just"/>
            <a:r>
              <a:rPr lang="en-US" sz="2400"/>
              <a:t>Welcome behavior can quickly become unwelcome behavior.   What starts off as welcome behavior (consensual joking) can cross a line and become unwelcome behavior.  </a:t>
            </a:r>
          </a:p>
          <a:p>
            <a:pPr algn="just"/>
            <a:r>
              <a:rPr lang="en-US" sz="2400"/>
              <a:t>Also, consent can be revoked at any time. When someone experiencing sexual harassment behavior says, ”stop talking to me like this” </a:t>
            </a:r>
            <a:r>
              <a:rPr lang="en-US" sz="2400" b="1"/>
              <a:t>it must stop.   </a:t>
            </a:r>
            <a:r>
              <a:rPr lang="en-US" sz="2400"/>
              <a:t>The perpetrator cannot use as a defense ”Well you started it.” or “You were ok with it at first.”</a:t>
            </a:r>
          </a:p>
          <a:p>
            <a:pPr marL="0" indent="0">
              <a:buNone/>
            </a:pPr>
            <a:endParaRPr lang="en-US" i="1"/>
          </a:p>
        </p:txBody>
      </p:sp>
      <p:sp>
        <p:nvSpPr>
          <p:cNvPr id="4" name="Slide Number Placeholder 3">
            <a:extLst>
              <a:ext uri="{FF2B5EF4-FFF2-40B4-BE49-F238E27FC236}">
                <a16:creationId xmlns:a16="http://schemas.microsoft.com/office/drawing/2014/main" id="{A2B170D3-8763-40E4-8521-CB83E93CD663}"/>
              </a:ext>
            </a:extLst>
          </p:cNvPr>
          <p:cNvSpPr>
            <a:spLocks noGrp="1"/>
          </p:cNvSpPr>
          <p:nvPr>
            <p:ph type="sldNum" sz="quarter" idx="12"/>
          </p:nvPr>
        </p:nvSpPr>
        <p:spPr/>
        <p:txBody>
          <a:bodyPr/>
          <a:lstStyle/>
          <a:p>
            <a:fld id="{C5A665C1-7BA9-CC40-B623-78F7D2DB8FAB}" type="slidenum">
              <a:rPr lang="en-US" smtClean="0"/>
              <a:t>7</a:t>
            </a:fld>
            <a:endParaRPr lang="en-US"/>
          </a:p>
        </p:txBody>
      </p:sp>
    </p:spTree>
    <p:extLst>
      <p:ext uri="{BB962C8B-B14F-4D97-AF65-F5344CB8AC3E}">
        <p14:creationId xmlns:p14="http://schemas.microsoft.com/office/powerpoint/2010/main" val="2346651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BF0C9-C88F-2246-9A4E-779945ED961F}"/>
              </a:ext>
            </a:extLst>
          </p:cNvPr>
          <p:cNvSpPr>
            <a:spLocks noGrp="1"/>
          </p:cNvSpPr>
          <p:nvPr>
            <p:ph type="title"/>
          </p:nvPr>
        </p:nvSpPr>
        <p:spPr>
          <a:xfrm>
            <a:off x="1534696" y="804519"/>
            <a:ext cx="9520158" cy="1049235"/>
          </a:xfrm>
        </p:spPr>
        <p:txBody>
          <a:bodyPr>
            <a:normAutofit fontScale="90000"/>
          </a:bodyPr>
          <a:lstStyle/>
          <a:p>
            <a:br>
              <a:rPr lang="en-US"/>
            </a:br>
            <a:br>
              <a:rPr lang="en-US"/>
            </a:br>
            <a:br>
              <a:rPr lang="en-US"/>
            </a:br>
            <a:r>
              <a:rPr lang="en-US"/>
              <a:t>I. Working Environment</a:t>
            </a:r>
          </a:p>
        </p:txBody>
      </p:sp>
      <p:sp>
        <p:nvSpPr>
          <p:cNvPr id="3" name="Content Placeholder 2">
            <a:extLst>
              <a:ext uri="{FF2B5EF4-FFF2-40B4-BE49-F238E27FC236}">
                <a16:creationId xmlns:a16="http://schemas.microsoft.com/office/drawing/2014/main" id="{CDEC3B67-F572-514B-AE12-7D76C42F4121}"/>
              </a:ext>
            </a:extLst>
          </p:cNvPr>
          <p:cNvSpPr>
            <a:spLocks noGrp="1"/>
          </p:cNvSpPr>
          <p:nvPr>
            <p:ph idx="1"/>
          </p:nvPr>
        </p:nvSpPr>
        <p:spPr>
          <a:xfrm>
            <a:off x="1534696" y="2010165"/>
            <a:ext cx="9520158" cy="3585410"/>
          </a:xfrm>
        </p:spPr>
        <p:txBody>
          <a:bodyPr>
            <a:normAutofit/>
          </a:bodyPr>
          <a:lstStyle/>
          <a:p>
            <a:pPr algn="just"/>
            <a:r>
              <a:rPr lang="en-US"/>
              <a:t>An employee’s “</a:t>
            </a:r>
            <a:r>
              <a:rPr lang="en-US" b="1"/>
              <a:t>working environment</a:t>
            </a:r>
            <a:r>
              <a:rPr lang="en-US"/>
              <a:t>” is not limited to the physical location where the employee is assigned. The “working environment” </a:t>
            </a:r>
            <a:r>
              <a:rPr lang="en-US" b="1"/>
              <a:t>extends to other worksites </a:t>
            </a:r>
            <a:r>
              <a:rPr lang="en-US"/>
              <a:t>including off-site, mobile or moving worksites/locations.</a:t>
            </a:r>
          </a:p>
          <a:p>
            <a:pPr algn="just"/>
            <a:r>
              <a:rPr lang="en-US"/>
              <a:t>For example, a “working environment” includes the courthouse for a lawyer, or an off-site event for a caterer.</a:t>
            </a:r>
          </a:p>
        </p:txBody>
      </p:sp>
      <p:sp>
        <p:nvSpPr>
          <p:cNvPr id="4" name="Slide Number Placeholder 3">
            <a:extLst>
              <a:ext uri="{FF2B5EF4-FFF2-40B4-BE49-F238E27FC236}">
                <a16:creationId xmlns:a16="http://schemas.microsoft.com/office/drawing/2014/main" id="{B0EC46A4-12A3-4C1D-9550-42C86702C472}"/>
              </a:ext>
            </a:extLst>
          </p:cNvPr>
          <p:cNvSpPr>
            <a:spLocks noGrp="1"/>
          </p:cNvSpPr>
          <p:nvPr>
            <p:ph type="sldNum" sz="quarter" idx="12"/>
          </p:nvPr>
        </p:nvSpPr>
        <p:spPr>
          <a:xfrm>
            <a:off x="480060" y="798973"/>
            <a:ext cx="811019" cy="503578"/>
          </a:xfrm>
        </p:spPr>
        <p:txBody>
          <a:bodyPr/>
          <a:lstStyle/>
          <a:p>
            <a:fld id="{C5A665C1-7BA9-CC40-B623-78F7D2DB8FAB}" type="slidenum">
              <a:rPr lang="en-US" smtClean="0"/>
              <a:t>8</a:t>
            </a:fld>
            <a:endParaRPr lang="en-US"/>
          </a:p>
        </p:txBody>
      </p:sp>
    </p:spTree>
    <p:extLst>
      <p:ext uri="{BB962C8B-B14F-4D97-AF65-F5344CB8AC3E}">
        <p14:creationId xmlns:p14="http://schemas.microsoft.com/office/powerpoint/2010/main" val="160399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a:t>I. Gender Identity &amp; Sexual Orientation</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p:txBody>
          <a:bodyPr>
            <a:normAutofit/>
          </a:bodyPr>
          <a:lstStyle/>
          <a:p>
            <a:pPr algn="just"/>
            <a:r>
              <a:rPr lang="en-US"/>
              <a:t>A person can be the victim of sexual harassment regardless of the victim’s </a:t>
            </a:r>
            <a:r>
              <a:rPr lang="en-US" b="1"/>
              <a:t>gender identity</a:t>
            </a:r>
            <a:r>
              <a:rPr lang="en-US"/>
              <a:t> or the perpetrator’s gender identity.</a:t>
            </a:r>
            <a:endParaRPr lang="en-US">
              <a:highlight>
                <a:srgbClr val="FFFF00"/>
              </a:highlight>
            </a:endParaRPr>
          </a:p>
          <a:p>
            <a:pPr algn="just"/>
            <a:r>
              <a:rPr lang="en-US"/>
              <a:t>A person can be the victim of sexual harassment regardless of the victim’s </a:t>
            </a:r>
            <a:r>
              <a:rPr lang="en-US" b="1"/>
              <a:t>sexual orientation </a:t>
            </a:r>
            <a:r>
              <a:rPr lang="en-US"/>
              <a:t>or the perpetrator’s sexual orientation.   </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9</a:t>
            </a:fld>
            <a:endParaRPr lang="en-US"/>
          </a:p>
        </p:txBody>
      </p:sp>
    </p:spTree>
    <p:extLst>
      <p:ext uri="{BB962C8B-B14F-4D97-AF65-F5344CB8AC3E}">
        <p14:creationId xmlns:p14="http://schemas.microsoft.com/office/powerpoint/2010/main" val="159162661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051F3D72080E4699F56B1215F4FA2E" ma:contentTypeVersion="2" ma:contentTypeDescription="Create a new document." ma:contentTypeScope="" ma:versionID="313b73ed4d1eb44d8d8213659c4e0150">
  <xsd:schema xmlns:xsd="http://www.w3.org/2001/XMLSchema" xmlns:xs="http://www.w3.org/2001/XMLSchema" xmlns:p="http://schemas.microsoft.com/office/2006/metadata/properties" xmlns:ns1="http://schemas.microsoft.com/sharepoint/v3" targetNamespace="http://schemas.microsoft.com/office/2006/metadata/properties" ma:root="true" ma:fieldsID="6f0d331ebd68627ead16f146830ec63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41EA5D-C669-419A-819E-A29EE96E3EE9}"/>
</file>

<file path=customXml/itemProps2.xml><?xml version="1.0" encoding="utf-8"?>
<ds:datastoreItem xmlns:ds="http://schemas.openxmlformats.org/officeDocument/2006/customXml" ds:itemID="{92CB0BED-51F7-4CDA-8B7A-5928A8B5D5CD}">
  <ds:schemaRef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4f519c0e-42cb-442d-ae68-153d795a6beb"/>
    <ds:schemaRef ds:uri="http://purl.org/dc/elements/1.1/"/>
    <ds:schemaRef ds:uri="30d27b2d-7f7e-4d5c-9786-e2712f144a58"/>
    <ds:schemaRef ds:uri="http://www.w3.org/XML/1998/namespace"/>
    <ds:schemaRef ds:uri="http://purl.org/dc/terms/"/>
  </ds:schemaRefs>
</ds:datastoreItem>
</file>

<file path=customXml/itemProps3.xml><?xml version="1.0" encoding="utf-8"?>
<ds:datastoreItem xmlns:ds="http://schemas.openxmlformats.org/officeDocument/2006/customXml" ds:itemID="{9DDD28CF-03D5-46BA-A022-C852A68DC8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4171</Words>
  <PresentationFormat>Widescreen</PresentationFormat>
  <Paragraphs>407</Paragraphs>
  <Slides>66</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Arial</vt:lpstr>
      <vt:lpstr>Calibri</vt:lpstr>
      <vt:lpstr>Palatino Linotype</vt:lpstr>
      <vt:lpstr>Segoe UI</vt:lpstr>
      <vt:lpstr>Gallery</vt:lpstr>
      <vt:lpstr>State of Illinois Sexual Harassment Prevention Training for Bars &amp; Restaurants</vt:lpstr>
      <vt:lpstr>Sexual Harassment Is Prohibited in Illinois</vt:lpstr>
      <vt:lpstr>Employers Required to Provide Sexual Harassment Prevention Training for All Employees</vt:lpstr>
      <vt:lpstr>What Information Will Be Covered</vt:lpstr>
      <vt:lpstr>I. What is Sexual Harassment? </vt:lpstr>
      <vt:lpstr>I. Types of Unlawful Sexual Harassment</vt:lpstr>
      <vt:lpstr>I. Unwelcome Behavior</vt:lpstr>
      <vt:lpstr>   I. Working Environment</vt:lpstr>
      <vt:lpstr>I. Gender Identity &amp; Sexual Orientation</vt:lpstr>
      <vt:lpstr>I. Employees and Nonemployees as Victims of Sexual Harassment</vt:lpstr>
      <vt:lpstr>I. Customers/Patrons as Victims of Sexual Harassment</vt:lpstr>
      <vt:lpstr>I. Employees and Nonemployees as Perpetrators of Sexual Harassment</vt:lpstr>
      <vt:lpstr>I. Customers/Patrons and Third Parties as Perpetrators of Sexual Harassment</vt:lpstr>
      <vt:lpstr>Workplace Scenarios</vt:lpstr>
      <vt:lpstr>  Scenario: 1                Sam’s New Job </vt:lpstr>
      <vt:lpstr>Scenario: 1                Sam’s New Job </vt:lpstr>
      <vt:lpstr>Scenario: 2                 Big R’s BBQ</vt:lpstr>
      <vt:lpstr>Scenario: 2                 Big R’s BBQ</vt:lpstr>
      <vt:lpstr>Scenario: 2                 Big R’s BBQ</vt:lpstr>
      <vt:lpstr>What Information Will Be Covered</vt:lpstr>
      <vt:lpstr>II. What are Examples of Inappropriate Conduct?</vt:lpstr>
      <vt:lpstr>II. continued - Examples of Inappropriate Conduct</vt:lpstr>
      <vt:lpstr>II. Sexual Harassment in Online Environments</vt:lpstr>
      <vt:lpstr>Workplace Scenarios</vt:lpstr>
      <vt:lpstr>Scenario: 3       Burgers &amp; Fries </vt:lpstr>
      <vt:lpstr>Scenario: 3       Burgers &amp; Fries </vt:lpstr>
      <vt:lpstr>Scenario: 3              Burgers &amp; Fries </vt:lpstr>
      <vt:lpstr>Scenario: 4            Springfield Tigers</vt:lpstr>
      <vt:lpstr>Scenario: 4            Springfield Tigers</vt:lpstr>
      <vt:lpstr>Scenario: 4            Springfield Tigers</vt:lpstr>
      <vt:lpstr>Scenario: 5            The Coffee Shop </vt:lpstr>
      <vt:lpstr>Scenario: 5            The Coffee Shop </vt:lpstr>
      <vt:lpstr>Scenario: 5            The Coffee Shop </vt:lpstr>
      <vt:lpstr>What Information Will Be Covered</vt:lpstr>
      <vt:lpstr>III. What can I do if I experience, witness, or become aware of unwelcome sexual conduct?</vt:lpstr>
      <vt:lpstr>III. Reporting Sexual Harassment – Several Options</vt:lpstr>
      <vt:lpstr>III. Call the State of Illinois Sexual Harassment and Discrimination Helpline</vt:lpstr>
      <vt:lpstr>III. Reporting Sexual Harassment – Several Options</vt:lpstr>
      <vt:lpstr>III. Reporting Sexual Harassment to an Employer</vt:lpstr>
      <vt:lpstr>III. Reporting Sexual Harassment – Several Options</vt:lpstr>
      <vt:lpstr>III. Reporting Sexual Harassment to the  Illinois Department of Human Rights (IDHR)</vt:lpstr>
      <vt:lpstr>Workplace Scenarios</vt:lpstr>
      <vt:lpstr>Scenario: 6       The Catering Game</vt:lpstr>
      <vt:lpstr>Scenario: 6           The Catering Game</vt:lpstr>
      <vt:lpstr>Scenario: 6           The Catering Game</vt:lpstr>
      <vt:lpstr>Scenario: 7                A Bartender's Dilemma </vt:lpstr>
      <vt:lpstr>Scenario: 7                A Bartender's Dilemma </vt:lpstr>
      <vt:lpstr>Scenario: 7                A Bartender's Dilemma </vt:lpstr>
      <vt:lpstr>III. Remedies Available Under The Illinois Human Rights Act </vt:lpstr>
      <vt:lpstr>III. Reporting Sexual Harassment to the IDHR (Contact Information)</vt:lpstr>
      <vt:lpstr>III. Reporting Sexual Harassment – Several Options</vt:lpstr>
      <vt:lpstr>III. Reporting Sexual Harassment to the U.S. EEOC</vt:lpstr>
      <vt:lpstr>III. Remedies Available Under Title VII of the Civil Rights Act of 1964</vt:lpstr>
      <vt:lpstr> III. Reporting Sexual Harassment to the U.S.  EEOC (Contact Information)</vt:lpstr>
      <vt:lpstr>What Information Will Be Covered</vt:lpstr>
      <vt:lpstr>IV. Is my Employer Responsible for Sexual Harassment?</vt:lpstr>
      <vt:lpstr>Workplace Scenario</vt:lpstr>
      <vt:lpstr>Scenario: 8     A Dangerous Transaction</vt:lpstr>
      <vt:lpstr>Scenario: 8      A Dangerous Transaction</vt:lpstr>
      <vt:lpstr>Scenario: 8      A Dangerous Transaction</vt:lpstr>
      <vt:lpstr>IV. Employer Responsibilities</vt:lpstr>
      <vt:lpstr>IV. Employer Responsibility - Prevention</vt:lpstr>
      <vt:lpstr>VI. Employer Responsibility - Investigation</vt:lpstr>
      <vt:lpstr>IV. Employer Responsibility – Corrective Measures</vt:lpstr>
      <vt:lpstr>Completion &amp; Certification</vt:lpstr>
      <vt:lpstr>Certificate of Participation 2020 Sexual Harassment Prevention Training for Bars &amp; Restaurants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erms:created xsi:type="dcterms:W3CDTF">2020-04-01T20:36:14Z</dcterms:created>
  <dcterms:modified xsi:type="dcterms:W3CDTF">2020-11-05T19:04:55Z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0x01010091051F3D72080E4699F56B1215F4FA2E</vt:lpwstr>
  </property>
</Properties>
</file>